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sldIdLst>
    <p:sldId id="319" r:id="rId2"/>
    <p:sldId id="332" r:id="rId3"/>
    <p:sldId id="329" r:id="rId4"/>
    <p:sldId id="331" r:id="rId5"/>
    <p:sldId id="328" r:id="rId6"/>
    <p:sldId id="333" r:id="rId7"/>
    <p:sldId id="330" r:id="rId8"/>
    <p:sldId id="334" r:id="rId9"/>
    <p:sldId id="335" r:id="rId10"/>
    <p:sldId id="302" r:id="rId11"/>
    <p:sldId id="304" r:id="rId12"/>
    <p:sldId id="305" r:id="rId13"/>
    <p:sldId id="309" r:id="rId14"/>
    <p:sldId id="306" r:id="rId15"/>
    <p:sldId id="307" r:id="rId16"/>
    <p:sldId id="308" r:id="rId17"/>
    <p:sldId id="312" r:id="rId18"/>
    <p:sldId id="313" r:id="rId19"/>
    <p:sldId id="317" r:id="rId20"/>
    <p:sldId id="323" r:id="rId21"/>
    <p:sldId id="325" r:id="rId22"/>
    <p:sldId id="326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CC3300"/>
    <a:srgbClr val="990000"/>
    <a:srgbClr val="FFFF00"/>
    <a:srgbClr val="00FF00"/>
    <a:srgbClr val="FFFF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558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4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1" y="233"/>
              <a:ext cx="1856" cy="3626"/>
              <a:chOff x="3010" y="777"/>
              <a:chExt cx="1856" cy="3626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7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801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8" y="2166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8" y="976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4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4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2" y="127"/>
              <a:ext cx="356" cy="608"/>
              <a:chOff x="1728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8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7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7"/>
              <a:ext cx="500" cy="500"/>
              <a:chOff x="1727" y="867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5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71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5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599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600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C6918-AF26-419E-BC00-25385715A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6CDE9-6A67-4841-93D5-8220D6BDA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4400E-25EE-4812-982F-F70CCBE26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98087-C5B6-45B2-B0CF-817D2947F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31E82-DE6C-432F-90C9-32C0FBB53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09B42-EABA-47D6-9EFC-2A31FE3B4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C2513-7BE0-4B03-A903-B6997F700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C1594-41D4-4195-8BD3-B4FC783DA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93235-0AC1-4EC3-9D50-495418D2C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AC3B7-9776-4D33-9319-16944B6AC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5FC4F-761E-48B4-AA5F-385305ADC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F8936-D0D3-4B23-979F-9E79EDC565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2B296-790C-4256-8D58-0F5462957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4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7" y="1721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5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97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497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7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7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236C5A9E-43FD-4A63-B75B-9CBCD7EA0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file:///G:\tin%208\TTDD3.ppt" TargetMode="External"/><Relationship Id="rId3" Type="http://schemas.openxmlformats.org/officeDocument/2006/relationships/audio" Target="../media/audio2.wav"/><Relationship Id="rId7" Type="http://schemas.openxmlformats.org/officeDocument/2006/relationships/hyperlink" Target="file:///G:\tin%208\Ngoai%20kh&#243;a1\TT3.ppt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hyperlink" Target="file:///G:\tin%208\TTDD2.ppt" TargetMode="External"/><Relationship Id="rId11" Type="http://schemas.openxmlformats.org/officeDocument/2006/relationships/image" Target="../media/image18.png"/><Relationship Id="rId5" Type="http://schemas.openxmlformats.org/officeDocument/2006/relationships/hyperlink" Target="file:///G:\tin%208\TTDD1.ppt" TargetMode="External"/><Relationship Id="rId10" Type="http://schemas.openxmlformats.org/officeDocument/2006/relationships/image" Target="../media/image17.png"/><Relationship Id="rId4" Type="http://schemas.openxmlformats.org/officeDocument/2006/relationships/image" Target="../media/image15.jpeg"/><Relationship Id="rId9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file:///G:\tin%208\Ngoai%20kh&#243;a1\TT3.ppt" TargetMode="External"/><Relationship Id="rId3" Type="http://schemas.openxmlformats.org/officeDocument/2006/relationships/audio" Target="../media/audio2.wav"/><Relationship Id="rId7" Type="http://schemas.openxmlformats.org/officeDocument/2006/relationships/hyperlink" Target="file:///G:\tin%208\TTDD2.ppt" TargetMode="External"/><Relationship Id="rId12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hyperlink" Target="file:///G:\tin%208\TTDD1.ppt" TargetMode="External"/><Relationship Id="rId11" Type="http://schemas.openxmlformats.org/officeDocument/2006/relationships/image" Target="../media/image17.png"/><Relationship Id="rId5" Type="http://schemas.openxmlformats.org/officeDocument/2006/relationships/image" Target="../media/image15.jpeg"/><Relationship Id="rId10" Type="http://schemas.openxmlformats.org/officeDocument/2006/relationships/image" Target="../media/image16.emf"/><Relationship Id="rId4" Type="http://schemas.openxmlformats.org/officeDocument/2006/relationships/audio" Target="../media/audio3.wav"/><Relationship Id="rId9" Type="http://schemas.openxmlformats.org/officeDocument/2006/relationships/hyperlink" Target="file:///G:\tin%208\TTDD3.ppt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file:///G:\tin%208\TTDD3.ppt" TargetMode="External"/><Relationship Id="rId3" Type="http://schemas.openxmlformats.org/officeDocument/2006/relationships/audio" Target="../media/audio2.wav"/><Relationship Id="rId7" Type="http://schemas.openxmlformats.org/officeDocument/2006/relationships/hyperlink" Target="file:///G:\tin%208\Ngoai%20kh&#243;a1\TT3.ppt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hyperlink" Target="file:///G:\tin%208\TTDD2.ppt" TargetMode="External"/><Relationship Id="rId11" Type="http://schemas.openxmlformats.org/officeDocument/2006/relationships/image" Target="../media/image18.png"/><Relationship Id="rId5" Type="http://schemas.openxmlformats.org/officeDocument/2006/relationships/hyperlink" Target="file:///G:\tin%208\TTDD1.ppt" TargetMode="External"/><Relationship Id="rId10" Type="http://schemas.openxmlformats.org/officeDocument/2006/relationships/image" Target="../media/image17.png"/><Relationship Id="rId4" Type="http://schemas.openxmlformats.org/officeDocument/2006/relationships/image" Target="../media/image15.jpeg"/><Relationship Id="rId9" Type="http://schemas.openxmlformats.org/officeDocument/2006/relationships/image" Target="../media/image16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0" y="0"/>
            <a:ext cx="0" cy="43338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0" y="47625"/>
            <a:ext cx="45466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304800" y="0"/>
            <a:ext cx="0" cy="3279775"/>
          </a:xfrm>
          <a:prstGeom prst="line">
            <a:avLst/>
          </a:prstGeom>
          <a:noFill/>
          <a:ln w="38100" cmpd="dbl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0" y="228600"/>
            <a:ext cx="36734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78" name="Group 6"/>
          <p:cNvGrpSpPr>
            <a:grpSpLocks/>
          </p:cNvGrpSpPr>
          <p:nvPr/>
        </p:nvGrpSpPr>
        <p:grpSpPr bwMode="auto">
          <a:xfrm rot="10800000">
            <a:off x="4597400" y="2524125"/>
            <a:ext cx="4546600" cy="4333875"/>
            <a:chOff x="1105" y="686"/>
            <a:chExt cx="2864" cy="2730"/>
          </a:xfrm>
        </p:grpSpPr>
        <p:sp>
          <p:nvSpPr>
            <p:cNvPr id="3100" name="Line 7"/>
            <p:cNvSpPr>
              <a:spLocks noChangeShapeType="1"/>
            </p:cNvSpPr>
            <p:nvPr/>
          </p:nvSpPr>
          <p:spPr bwMode="auto">
            <a:xfrm>
              <a:off x="1200" y="686"/>
              <a:ext cx="0" cy="2730"/>
            </a:xfrm>
            <a:prstGeom prst="line">
              <a:avLst/>
            </a:prstGeom>
            <a:noFill/>
            <a:ln w="38100" cmpd="dbl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Line 8"/>
            <p:cNvSpPr>
              <a:spLocks noChangeShapeType="1"/>
            </p:cNvSpPr>
            <p:nvPr/>
          </p:nvSpPr>
          <p:spPr bwMode="auto">
            <a:xfrm>
              <a:off x="1105" y="766"/>
              <a:ext cx="2864" cy="0"/>
            </a:xfrm>
            <a:prstGeom prst="line">
              <a:avLst/>
            </a:prstGeom>
            <a:noFill/>
            <a:ln w="38100" cmpd="dbl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Line 9"/>
            <p:cNvSpPr>
              <a:spLocks noChangeShapeType="1"/>
            </p:cNvSpPr>
            <p:nvPr/>
          </p:nvSpPr>
          <p:spPr bwMode="auto">
            <a:xfrm>
              <a:off x="1287" y="758"/>
              <a:ext cx="0" cy="2066"/>
            </a:xfrm>
            <a:prstGeom prst="line">
              <a:avLst/>
            </a:prstGeom>
            <a:noFill/>
            <a:ln w="38100" cmpd="dbl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Line 10"/>
            <p:cNvSpPr>
              <a:spLocks noChangeShapeType="1"/>
            </p:cNvSpPr>
            <p:nvPr/>
          </p:nvSpPr>
          <p:spPr bwMode="auto">
            <a:xfrm>
              <a:off x="1193" y="837"/>
              <a:ext cx="2314" cy="0"/>
            </a:xfrm>
            <a:prstGeom prst="line">
              <a:avLst/>
            </a:prstGeom>
            <a:noFill/>
            <a:ln w="38100" cmpd="dbl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079" name="Picture 11" descr="Bo hoa 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89438"/>
            <a:ext cx="593725" cy="246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2" descr="Flash Lang hoa de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350" y="5986463"/>
            <a:ext cx="962025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3" descr="Flash Buom va hoa 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5488" y="5792788"/>
            <a:ext cx="1296987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4" descr="Day hoa va buom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6380956" y="-1791493"/>
            <a:ext cx="569913" cy="405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5" descr="Flash Lang hoa de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62025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6" descr="Flash Lang hoa de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75" y="6038850"/>
            <a:ext cx="962025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7" descr="Flash Buom va hoa 10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5400000">
            <a:off x="7842250" y="14288"/>
            <a:ext cx="1366838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18" descr="Day hoa 2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759825" y="0"/>
            <a:ext cx="384175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19" descr="Day hoa va buom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3062288" y="5048250"/>
            <a:ext cx="569912" cy="312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8" name="Picture 20" descr="Con chim 1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58000" y="6416675"/>
            <a:ext cx="14605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9" name="Rectangle 2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2598" name="WordArt 22"/>
          <p:cNvSpPr>
            <a:spLocks noChangeArrowheads="1" noChangeShapeType="1" noTextEdit="1"/>
          </p:cNvSpPr>
          <p:nvPr/>
        </p:nvSpPr>
        <p:spPr bwMode="auto">
          <a:xfrm>
            <a:off x="745331" y="3036094"/>
            <a:ext cx="7772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Arial"/>
                <a:cs typeface="Arial"/>
              </a:rPr>
              <a:t>Địa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Arial"/>
                <a:cs typeface="Arial"/>
              </a:rPr>
              <a:t>hình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Arial"/>
                <a:cs typeface="Arial"/>
              </a:rPr>
              <a:t>và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Arial"/>
                <a:cs typeface="Arial"/>
              </a:rPr>
              <a:t>khoáng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Arial"/>
                <a:cs typeface="Arial"/>
              </a:rPr>
              <a:t>sản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  <p:sp>
        <p:nvSpPr>
          <p:cNvPr id="152599" name="Text Box 23"/>
          <p:cNvSpPr txBox="1">
            <a:spLocks noChangeArrowheads="1"/>
          </p:cNvSpPr>
          <p:nvPr/>
        </p:nvSpPr>
        <p:spPr bwMode="auto">
          <a:xfrm>
            <a:off x="95439" y="1399222"/>
            <a:ext cx="8786812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3600" b="1" dirty="0" smtClean="0">
                <a:solidFill>
                  <a:srgbClr val="0000FF"/>
                </a:solidFill>
                <a:latin typeface="Arial" charset="0"/>
              </a:rPr>
              <a:t>Địa </a:t>
            </a:r>
            <a:r>
              <a:rPr lang="vi-VN" sz="3600" b="1" dirty="0">
                <a:solidFill>
                  <a:srgbClr val="0000FF"/>
                </a:solidFill>
                <a:latin typeface="Arial" charset="0"/>
              </a:rPr>
              <a:t>lý</a:t>
            </a:r>
            <a:endParaRPr lang="en-US" sz="3600" b="1" dirty="0">
              <a:solidFill>
                <a:srgbClr val="0000FF"/>
              </a:solidFill>
              <a:latin typeface="Arial" charset="0"/>
            </a:endParaRPr>
          </a:p>
        </p:txBody>
      </p:sp>
      <p:grpSp>
        <p:nvGrpSpPr>
          <p:cNvPr id="3092" name="Group 24"/>
          <p:cNvGrpSpPr>
            <a:grpSpLocks/>
          </p:cNvGrpSpPr>
          <p:nvPr/>
        </p:nvGrpSpPr>
        <p:grpSpPr bwMode="auto">
          <a:xfrm>
            <a:off x="381000" y="381000"/>
            <a:ext cx="8763000" cy="1103313"/>
            <a:chOff x="144" y="108"/>
            <a:chExt cx="5520" cy="695"/>
          </a:xfrm>
        </p:grpSpPr>
        <p:sp>
          <p:nvSpPr>
            <p:cNvPr id="152601" name="Text Box 25"/>
            <p:cNvSpPr txBox="1">
              <a:spLocks noChangeArrowheads="1"/>
            </p:cNvSpPr>
            <p:nvPr/>
          </p:nvSpPr>
          <p:spPr bwMode="auto">
            <a:xfrm>
              <a:off x="1920" y="471"/>
              <a:ext cx="220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800" b="1">
                  <a:solidFill>
                    <a:srgbClr val="33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</a:t>
              </a:r>
              <a:endParaRPr lang="en-US" sz="2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endParaRPr>
            </a:p>
          </p:txBody>
        </p:sp>
        <p:sp>
          <p:nvSpPr>
            <p:cNvPr id="152602" name="Text Box 26"/>
            <p:cNvSpPr txBox="1">
              <a:spLocks noChangeArrowheads="1"/>
            </p:cNvSpPr>
            <p:nvPr/>
          </p:nvSpPr>
          <p:spPr bwMode="auto">
            <a:xfrm>
              <a:off x="1776" y="108"/>
              <a:ext cx="388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en-US" sz="2800" b="1" i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endParaRPr>
            </a:p>
          </p:txBody>
        </p:sp>
        <p:pic>
          <p:nvPicPr>
            <p:cNvPr id="3099" name="Picture 27" descr="red_mushroom_hb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144" y="144"/>
              <a:ext cx="816" cy="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093" name="Group 28"/>
          <p:cNvGrpSpPr>
            <a:grpSpLocks/>
          </p:cNvGrpSpPr>
          <p:nvPr/>
        </p:nvGrpSpPr>
        <p:grpSpPr bwMode="auto">
          <a:xfrm>
            <a:off x="7315200" y="5029200"/>
            <a:ext cx="8763000" cy="1103313"/>
            <a:chOff x="144" y="108"/>
            <a:chExt cx="5520" cy="695"/>
          </a:xfrm>
        </p:grpSpPr>
        <p:sp>
          <p:nvSpPr>
            <p:cNvPr id="152605" name="Text Box 29"/>
            <p:cNvSpPr txBox="1">
              <a:spLocks noChangeArrowheads="1"/>
            </p:cNvSpPr>
            <p:nvPr/>
          </p:nvSpPr>
          <p:spPr bwMode="auto">
            <a:xfrm>
              <a:off x="1920" y="471"/>
              <a:ext cx="220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800" b="1">
                  <a:solidFill>
                    <a:srgbClr val="33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</a:t>
              </a:r>
              <a:endParaRPr lang="en-US" sz="2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endParaRPr>
            </a:p>
          </p:txBody>
        </p:sp>
        <p:sp>
          <p:nvSpPr>
            <p:cNvPr id="152606" name="Text Box 30"/>
            <p:cNvSpPr txBox="1">
              <a:spLocks noChangeArrowheads="1"/>
            </p:cNvSpPr>
            <p:nvPr/>
          </p:nvSpPr>
          <p:spPr bwMode="auto">
            <a:xfrm>
              <a:off x="1776" y="108"/>
              <a:ext cx="388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en-US" sz="2800" b="1" i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endParaRPr>
            </a:p>
          </p:txBody>
        </p:sp>
        <p:pic>
          <p:nvPicPr>
            <p:cNvPr id="3096" name="Picture 31" descr="red_mushroom_hb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144" y="144"/>
              <a:ext cx="816" cy="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98" grpId="0" animBg="1"/>
      <p:bldP spid="15259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LuocdoDiahinhVietNam_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800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4447785" y="175280"/>
            <a:ext cx="4673600" cy="52322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457200" algn="just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1.Địa </a:t>
            </a:r>
            <a:r>
              <a:rPr lang="en-US" sz="2800" b="1" dirty="0" err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hình</a:t>
            </a:r>
            <a:r>
              <a:rPr lang="en-US" sz="2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của</a:t>
            </a:r>
            <a:r>
              <a:rPr lang="en-US" sz="2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nước</a:t>
            </a:r>
            <a:r>
              <a:rPr lang="en-US" sz="2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ta</a:t>
            </a:r>
            <a:endParaRPr lang="en-US" sz="2800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778000" y="5880100"/>
            <a:ext cx="3022600" cy="809625"/>
            <a:chOff x="1088" y="3680"/>
            <a:chExt cx="1696" cy="510"/>
          </a:xfrm>
        </p:grpSpPr>
        <p:sp>
          <p:nvSpPr>
            <p:cNvPr id="6186" name="AutoShape 14"/>
            <p:cNvSpPr>
              <a:spLocks noChangeArrowheads="1"/>
            </p:cNvSpPr>
            <p:nvPr/>
          </p:nvSpPr>
          <p:spPr bwMode="auto">
            <a:xfrm>
              <a:off x="1088" y="3680"/>
              <a:ext cx="1632" cy="384"/>
            </a:xfrm>
            <a:prstGeom prst="leftArrow">
              <a:avLst>
                <a:gd name="adj1" fmla="val 50000"/>
                <a:gd name="adj2" fmla="val 10625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0063" name="Text Box 15"/>
            <p:cNvSpPr txBox="1">
              <a:spLocks noChangeArrowheads="1"/>
            </p:cNvSpPr>
            <p:nvPr/>
          </p:nvSpPr>
          <p:spPr bwMode="auto">
            <a:xfrm>
              <a:off x="1296" y="3744"/>
              <a:ext cx="1488" cy="446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Đồng bằng Nam bộ</a:t>
              </a:r>
            </a:p>
          </p:txBody>
        </p:sp>
      </p:grpSp>
      <p:sp>
        <p:nvSpPr>
          <p:cNvPr id="130067" name="Text Box 19"/>
          <p:cNvSpPr txBox="1">
            <a:spLocks noChangeArrowheads="1"/>
          </p:cNvSpPr>
          <p:nvPr/>
        </p:nvSpPr>
        <p:spPr bwMode="auto">
          <a:xfrm>
            <a:off x="5486400" y="6019800"/>
            <a:ext cx="3124200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Vùng đồng bằng</a:t>
            </a:r>
          </a:p>
        </p:txBody>
      </p:sp>
      <p:sp>
        <p:nvSpPr>
          <p:cNvPr id="130069" name="Freeform 21"/>
          <p:cNvSpPr>
            <a:spLocks/>
          </p:cNvSpPr>
          <p:nvPr/>
        </p:nvSpPr>
        <p:spPr bwMode="auto">
          <a:xfrm>
            <a:off x="0" y="0"/>
            <a:ext cx="2946400" cy="5524500"/>
          </a:xfrm>
          <a:custGeom>
            <a:avLst/>
            <a:gdLst>
              <a:gd name="T0" fmla="*/ 2298700 w 1856"/>
              <a:gd name="T1" fmla="*/ 685800 h 3480"/>
              <a:gd name="T2" fmla="*/ 2070100 w 1856"/>
              <a:gd name="T3" fmla="*/ 685800 h 3480"/>
              <a:gd name="T4" fmla="*/ 1917700 w 1856"/>
              <a:gd name="T5" fmla="*/ 609600 h 3480"/>
              <a:gd name="T6" fmla="*/ 1917700 w 1856"/>
              <a:gd name="T7" fmla="*/ 533400 h 3480"/>
              <a:gd name="T8" fmla="*/ 1917700 w 1856"/>
              <a:gd name="T9" fmla="*/ 304800 h 3480"/>
              <a:gd name="T10" fmla="*/ 1689100 w 1856"/>
              <a:gd name="T11" fmla="*/ 228600 h 3480"/>
              <a:gd name="T12" fmla="*/ 1460500 w 1856"/>
              <a:gd name="T13" fmla="*/ 76200 h 3480"/>
              <a:gd name="T14" fmla="*/ 1155700 w 1856"/>
              <a:gd name="T15" fmla="*/ 76200 h 3480"/>
              <a:gd name="T16" fmla="*/ 1079500 w 1856"/>
              <a:gd name="T17" fmla="*/ 228600 h 3480"/>
              <a:gd name="T18" fmla="*/ 850900 w 1856"/>
              <a:gd name="T19" fmla="*/ 228600 h 3480"/>
              <a:gd name="T20" fmla="*/ 622300 w 1856"/>
              <a:gd name="T21" fmla="*/ 228600 h 3480"/>
              <a:gd name="T22" fmla="*/ 469900 w 1856"/>
              <a:gd name="T23" fmla="*/ 228600 h 3480"/>
              <a:gd name="T24" fmla="*/ 241300 w 1856"/>
              <a:gd name="T25" fmla="*/ 228600 h 3480"/>
              <a:gd name="T26" fmla="*/ 12700 w 1856"/>
              <a:gd name="T27" fmla="*/ 381000 h 3480"/>
              <a:gd name="T28" fmla="*/ 165100 w 1856"/>
              <a:gd name="T29" fmla="*/ 685800 h 3480"/>
              <a:gd name="T30" fmla="*/ 241300 w 1856"/>
              <a:gd name="T31" fmla="*/ 838200 h 3480"/>
              <a:gd name="T32" fmla="*/ 622300 w 1856"/>
              <a:gd name="T33" fmla="*/ 1143000 h 3480"/>
              <a:gd name="T34" fmla="*/ 1003300 w 1856"/>
              <a:gd name="T35" fmla="*/ 1143000 h 3480"/>
              <a:gd name="T36" fmla="*/ 1003300 w 1856"/>
              <a:gd name="T37" fmla="*/ 1219200 h 3480"/>
              <a:gd name="T38" fmla="*/ 1079500 w 1856"/>
              <a:gd name="T39" fmla="*/ 1447800 h 3480"/>
              <a:gd name="T40" fmla="*/ 774700 w 1856"/>
              <a:gd name="T41" fmla="*/ 1524000 h 3480"/>
              <a:gd name="T42" fmla="*/ 698500 w 1856"/>
              <a:gd name="T43" fmla="*/ 1828800 h 3480"/>
              <a:gd name="T44" fmla="*/ 1231900 w 1856"/>
              <a:gd name="T45" fmla="*/ 2133600 h 3480"/>
              <a:gd name="T46" fmla="*/ 1384300 w 1856"/>
              <a:gd name="T47" fmla="*/ 2362200 h 3480"/>
              <a:gd name="T48" fmla="*/ 1841500 w 1856"/>
              <a:gd name="T49" fmla="*/ 2819400 h 3480"/>
              <a:gd name="T50" fmla="*/ 1993900 w 1856"/>
              <a:gd name="T51" fmla="*/ 3124200 h 3480"/>
              <a:gd name="T52" fmla="*/ 2146300 w 1856"/>
              <a:gd name="T53" fmla="*/ 3429000 h 3480"/>
              <a:gd name="T54" fmla="*/ 2146300 w 1856"/>
              <a:gd name="T55" fmla="*/ 3581400 h 3480"/>
              <a:gd name="T56" fmla="*/ 2146300 w 1856"/>
              <a:gd name="T57" fmla="*/ 3810000 h 3480"/>
              <a:gd name="T58" fmla="*/ 2070100 w 1856"/>
              <a:gd name="T59" fmla="*/ 4114800 h 3480"/>
              <a:gd name="T60" fmla="*/ 2146300 w 1856"/>
              <a:gd name="T61" fmla="*/ 4495800 h 3480"/>
              <a:gd name="T62" fmla="*/ 2146300 w 1856"/>
              <a:gd name="T63" fmla="*/ 4724400 h 3480"/>
              <a:gd name="T64" fmla="*/ 1765300 w 1856"/>
              <a:gd name="T65" fmla="*/ 4876800 h 3480"/>
              <a:gd name="T66" fmla="*/ 1689100 w 1856"/>
              <a:gd name="T67" fmla="*/ 5029200 h 3480"/>
              <a:gd name="T68" fmla="*/ 1993900 w 1856"/>
              <a:gd name="T69" fmla="*/ 5181600 h 3480"/>
              <a:gd name="T70" fmla="*/ 1993900 w 1856"/>
              <a:gd name="T71" fmla="*/ 5334000 h 3480"/>
              <a:gd name="T72" fmla="*/ 2222500 w 1856"/>
              <a:gd name="T73" fmla="*/ 5486400 h 3480"/>
              <a:gd name="T74" fmla="*/ 2527300 w 1856"/>
              <a:gd name="T75" fmla="*/ 5181600 h 3480"/>
              <a:gd name="T76" fmla="*/ 2679700 w 1856"/>
              <a:gd name="T77" fmla="*/ 4724400 h 3480"/>
              <a:gd name="T78" fmla="*/ 2908300 w 1856"/>
              <a:gd name="T79" fmla="*/ 4495800 h 3480"/>
              <a:gd name="T80" fmla="*/ 2832100 w 1856"/>
              <a:gd name="T81" fmla="*/ 4191000 h 3480"/>
              <a:gd name="T82" fmla="*/ 2832100 w 1856"/>
              <a:gd name="T83" fmla="*/ 3886200 h 3480"/>
              <a:gd name="T84" fmla="*/ 2527300 w 1856"/>
              <a:gd name="T85" fmla="*/ 3429000 h 3480"/>
              <a:gd name="T86" fmla="*/ 2374900 w 1856"/>
              <a:gd name="T87" fmla="*/ 3124200 h 3480"/>
              <a:gd name="T88" fmla="*/ 2146300 w 1856"/>
              <a:gd name="T89" fmla="*/ 3048000 h 3480"/>
              <a:gd name="T90" fmla="*/ 1765300 w 1856"/>
              <a:gd name="T91" fmla="*/ 2590800 h 3480"/>
              <a:gd name="T92" fmla="*/ 1536700 w 1856"/>
              <a:gd name="T93" fmla="*/ 2209800 h 3480"/>
              <a:gd name="T94" fmla="*/ 1308100 w 1856"/>
              <a:gd name="T95" fmla="*/ 1828800 h 3480"/>
              <a:gd name="T96" fmla="*/ 1384300 w 1856"/>
              <a:gd name="T97" fmla="*/ 1676400 h 3480"/>
              <a:gd name="T98" fmla="*/ 1384300 w 1856"/>
              <a:gd name="T99" fmla="*/ 1371600 h 3480"/>
              <a:gd name="T100" fmla="*/ 1384300 w 1856"/>
              <a:gd name="T101" fmla="*/ 1219200 h 3480"/>
              <a:gd name="T102" fmla="*/ 1308100 w 1856"/>
              <a:gd name="T103" fmla="*/ 990600 h 3480"/>
              <a:gd name="T104" fmla="*/ 1231900 w 1856"/>
              <a:gd name="T105" fmla="*/ 685800 h 3480"/>
              <a:gd name="T106" fmla="*/ 1460500 w 1856"/>
              <a:gd name="T107" fmla="*/ 914400 h 3480"/>
              <a:gd name="T108" fmla="*/ 1536700 w 1856"/>
              <a:gd name="T109" fmla="*/ 762000 h 3480"/>
              <a:gd name="T110" fmla="*/ 1689100 w 1856"/>
              <a:gd name="T111" fmla="*/ 914400 h 3480"/>
              <a:gd name="T112" fmla="*/ 2146300 w 1856"/>
              <a:gd name="T113" fmla="*/ 838200 h 3480"/>
              <a:gd name="T114" fmla="*/ 2451100 w 1856"/>
              <a:gd name="T115" fmla="*/ 838200 h 348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856"/>
              <a:gd name="T175" fmla="*/ 0 h 3480"/>
              <a:gd name="T176" fmla="*/ 1856 w 1856"/>
              <a:gd name="T177" fmla="*/ 3480 h 348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856" h="3480">
                <a:moveTo>
                  <a:pt x="1544" y="528"/>
                </a:moveTo>
                <a:cubicBezTo>
                  <a:pt x="1552" y="520"/>
                  <a:pt x="1464" y="496"/>
                  <a:pt x="1448" y="480"/>
                </a:cubicBezTo>
                <a:cubicBezTo>
                  <a:pt x="1432" y="464"/>
                  <a:pt x="1456" y="448"/>
                  <a:pt x="1448" y="432"/>
                </a:cubicBezTo>
                <a:cubicBezTo>
                  <a:pt x="1440" y="416"/>
                  <a:pt x="1416" y="376"/>
                  <a:pt x="1400" y="384"/>
                </a:cubicBezTo>
                <a:cubicBezTo>
                  <a:pt x="1384" y="392"/>
                  <a:pt x="1368" y="472"/>
                  <a:pt x="1352" y="480"/>
                </a:cubicBezTo>
                <a:cubicBezTo>
                  <a:pt x="1336" y="488"/>
                  <a:pt x="1320" y="440"/>
                  <a:pt x="1304" y="432"/>
                </a:cubicBezTo>
                <a:cubicBezTo>
                  <a:pt x="1288" y="424"/>
                  <a:pt x="1264" y="440"/>
                  <a:pt x="1256" y="432"/>
                </a:cubicBezTo>
                <a:cubicBezTo>
                  <a:pt x="1248" y="424"/>
                  <a:pt x="1264" y="392"/>
                  <a:pt x="1256" y="384"/>
                </a:cubicBezTo>
                <a:cubicBezTo>
                  <a:pt x="1248" y="376"/>
                  <a:pt x="1224" y="384"/>
                  <a:pt x="1208" y="384"/>
                </a:cubicBezTo>
                <a:cubicBezTo>
                  <a:pt x="1192" y="384"/>
                  <a:pt x="1168" y="392"/>
                  <a:pt x="1160" y="384"/>
                </a:cubicBezTo>
                <a:cubicBezTo>
                  <a:pt x="1152" y="376"/>
                  <a:pt x="1152" y="344"/>
                  <a:pt x="1160" y="336"/>
                </a:cubicBezTo>
                <a:cubicBezTo>
                  <a:pt x="1168" y="328"/>
                  <a:pt x="1208" y="344"/>
                  <a:pt x="1208" y="336"/>
                </a:cubicBezTo>
                <a:cubicBezTo>
                  <a:pt x="1208" y="328"/>
                  <a:pt x="1168" y="304"/>
                  <a:pt x="1160" y="288"/>
                </a:cubicBezTo>
                <a:cubicBezTo>
                  <a:pt x="1152" y="272"/>
                  <a:pt x="1152" y="256"/>
                  <a:pt x="1160" y="240"/>
                </a:cubicBezTo>
                <a:cubicBezTo>
                  <a:pt x="1168" y="224"/>
                  <a:pt x="1200" y="208"/>
                  <a:pt x="1208" y="192"/>
                </a:cubicBezTo>
                <a:cubicBezTo>
                  <a:pt x="1216" y="176"/>
                  <a:pt x="1224" y="160"/>
                  <a:pt x="1208" y="144"/>
                </a:cubicBezTo>
                <a:cubicBezTo>
                  <a:pt x="1192" y="128"/>
                  <a:pt x="1136" y="96"/>
                  <a:pt x="1112" y="96"/>
                </a:cubicBezTo>
                <a:cubicBezTo>
                  <a:pt x="1088" y="96"/>
                  <a:pt x="1080" y="144"/>
                  <a:pt x="1064" y="144"/>
                </a:cubicBezTo>
                <a:cubicBezTo>
                  <a:pt x="1048" y="144"/>
                  <a:pt x="1032" y="104"/>
                  <a:pt x="1016" y="96"/>
                </a:cubicBezTo>
                <a:cubicBezTo>
                  <a:pt x="1000" y="88"/>
                  <a:pt x="984" y="104"/>
                  <a:pt x="968" y="96"/>
                </a:cubicBezTo>
                <a:cubicBezTo>
                  <a:pt x="952" y="88"/>
                  <a:pt x="936" y="56"/>
                  <a:pt x="920" y="48"/>
                </a:cubicBezTo>
                <a:cubicBezTo>
                  <a:pt x="904" y="40"/>
                  <a:pt x="888" y="56"/>
                  <a:pt x="872" y="48"/>
                </a:cubicBezTo>
                <a:cubicBezTo>
                  <a:pt x="856" y="40"/>
                  <a:pt x="848" y="0"/>
                  <a:pt x="824" y="0"/>
                </a:cubicBezTo>
                <a:cubicBezTo>
                  <a:pt x="800" y="0"/>
                  <a:pt x="752" y="40"/>
                  <a:pt x="728" y="48"/>
                </a:cubicBezTo>
                <a:cubicBezTo>
                  <a:pt x="704" y="56"/>
                  <a:pt x="688" y="40"/>
                  <a:pt x="680" y="48"/>
                </a:cubicBezTo>
                <a:cubicBezTo>
                  <a:pt x="672" y="56"/>
                  <a:pt x="680" y="80"/>
                  <a:pt x="680" y="96"/>
                </a:cubicBezTo>
                <a:cubicBezTo>
                  <a:pt x="680" y="112"/>
                  <a:pt x="688" y="144"/>
                  <a:pt x="680" y="144"/>
                </a:cubicBezTo>
                <a:cubicBezTo>
                  <a:pt x="672" y="144"/>
                  <a:pt x="648" y="88"/>
                  <a:pt x="632" y="96"/>
                </a:cubicBezTo>
                <a:cubicBezTo>
                  <a:pt x="616" y="104"/>
                  <a:pt x="600" y="184"/>
                  <a:pt x="584" y="192"/>
                </a:cubicBezTo>
                <a:cubicBezTo>
                  <a:pt x="568" y="200"/>
                  <a:pt x="552" y="144"/>
                  <a:pt x="536" y="144"/>
                </a:cubicBezTo>
                <a:cubicBezTo>
                  <a:pt x="520" y="144"/>
                  <a:pt x="496" y="176"/>
                  <a:pt x="488" y="192"/>
                </a:cubicBezTo>
                <a:cubicBezTo>
                  <a:pt x="480" y="208"/>
                  <a:pt x="504" y="248"/>
                  <a:pt x="488" y="240"/>
                </a:cubicBezTo>
                <a:cubicBezTo>
                  <a:pt x="472" y="232"/>
                  <a:pt x="416" y="160"/>
                  <a:pt x="392" y="144"/>
                </a:cubicBezTo>
                <a:cubicBezTo>
                  <a:pt x="368" y="128"/>
                  <a:pt x="352" y="136"/>
                  <a:pt x="344" y="144"/>
                </a:cubicBezTo>
                <a:cubicBezTo>
                  <a:pt x="336" y="152"/>
                  <a:pt x="352" y="192"/>
                  <a:pt x="344" y="192"/>
                </a:cubicBezTo>
                <a:cubicBezTo>
                  <a:pt x="336" y="192"/>
                  <a:pt x="312" y="136"/>
                  <a:pt x="296" y="144"/>
                </a:cubicBezTo>
                <a:cubicBezTo>
                  <a:pt x="280" y="152"/>
                  <a:pt x="264" y="224"/>
                  <a:pt x="248" y="240"/>
                </a:cubicBezTo>
                <a:cubicBezTo>
                  <a:pt x="232" y="256"/>
                  <a:pt x="216" y="256"/>
                  <a:pt x="200" y="240"/>
                </a:cubicBezTo>
                <a:cubicBezTo>
                  <a:pt x="184" y="224"/>
                  <a:pt x="168" y="160"/>
                  <a:pt x="152" y="144"/>
                </a:cubicBezTo>
                <a:cubicBezTo>
                  <a:pt x="136" y="128"/>
                  <a:pt x="120" y="136"/>
                  <a:pt x="104" y="144"/>
                </a:cubicBezTo>
                <a:cubicBezTo>
                  <a:pt x="88" y="152"/>
                  <a:pt x="72" y="176"/>
                  <a:pt x="56" y="192"/>
                </a:cubicBezTo>
                <a:cubicBezTo>
                  <a:pt x="40" y="208"/>
                  <a:pt x="0" y="216"/>
                  <a:pt x="8" y="240"/>
                </a:cubicBezTo>
                <a:cubicBezTo>
                  <a:pt x="16" y="264"/>
                  <a:pt x="80" y="304"/>
                  <a:pt x="104" y="336"/>
                </a:cubicBezTo>
                <a:cubicBezTo>
                  <a:pt x="128" y="368"/>
                  <a:pt x="152" y="416"/>
                  <a:pt x="152" y="432"/>
                </a:cubicBezTo>
                <a:cubicBezTo>
                  <a:pt x="152" y="448"/>
                  <a:pt x="96" y="432"/>
                  <a:pt x="104" y="432"/>
                </a:cubicBezTo>
                <a:cubicBezTo>
                  <a:pt x="112" y="432"/>
                  <a:pt x="184" y="424"/>
                  <a:pt x="200" y="432"/>
                </a:cubicBezTo>
                <a:cubicBezTo>
                  <a:pt x="216" y="440"/>
                  <a:pt x="208" y="464"/>
                  <a:pt x="200" y="480"/>
                </a:cubicBezTo>
                <a:cubicBezTo>
                  <a:pt x="192" y="496"/>
                  <a:pt x="136" y="488"/>
                  <a:pt x="152" y="528"/>
                </a:cubicBezTo>
                <a:cubicBezTo>
                  <a:pt x="168" y="568"/>
                  <a:pt x="272" y="696"/>
                  <a:pt x="296" y="720"/>
                </a:cubicBezTo>
                <a:cubicBezTo>
                  <a:pt x="320" y="744"/>
                  <a:pt x="280" y="672"/>
                  <a:pt x="296" y="672"/>
                </a:cubicBezTo>
                <a:cubicBezTo>
                  <a:pt x="312" y="672"/>
                  <a:pt x="368" y="720"/>
                  <a:pt x="392" y="720"/>
                </a:cubicBezTo>
                <a:cubicBezTo>
                  <a:pt x="416" y="720"/>
                  <a:pt x="416" y="680"/>
                  <a:pt x="440" y="672"/>
                </a:cubicBezTo>
                <a:cubicBezTo>
                  <a:pt x="464" y="664"/>
                  <a:pt x="504" y="664"/>
                  <a:pt x="536" y="672"/>
                </a:cubicBezTo>
                <a:cubicBezTo>
                  <a:pt x="568" y="680"/>
                  <a:pt x="624" y="704"/>
                  <a:pt x="632" y="720"/>
                </a:cubicBezTo>
                <a:cubicBezTo>
                  <a:pt x="640" y="736"/>
                  <a:pt x="592" y="752"/>
                  <a:pt x="584" y="768"/>
                </a:cubicBezTo>
                <a:cubicBezTo>
                  <a:pt x="576" y="784"/>
                  <a:pt x="576" y="816"/>
                  <a:pt x="584" y="816"/>
                </a:cubicBezTo>
                <a:cubicBezTo>
                  <a:pt x="592" y="816"/>
                  <a:pt x="624" y="768"/>
                  <a:pt x="632" y="768"/>
                </a:cubicBezTo>
                <a:cubicBezTo>
                  <a:pt x="640" y="768"/>
                  <a:pt x="616" y="800"/>
                  <a:pt x="632" y="816"/>
                </a:cubicBezTo>
                <a:cubicBezTo>
                  <a:pt x="648" y="832"/>
                  <a:pt x="720" y="848"/>
                  <a:pt x="728" y="864"/>
                </a:cubicBezTo>
                <a:cubicBezTo>
                  <a:pt x="736" y="880"/>
                  <a:pt x="696" y="888"/>
                  <a:pt x="680" y="912"/>
                </a:cubicBezTo>
                <a:cubicBezTo>
                  <a:pt x="664" y="936"/>
                  <a:pt x="648" y="992"/>
                  <a:pt x="632" y="1008"/>
                </a:cubicBezTo>
                <a:cubicBezTo>
                  <a:pt x="616" y="1024"/>
                  <a:pt x="608" y="1016"/>
                  <a:pt x="584" y="1008"/>
                </a:cubicBezTo>
                <a:cubicBezTo>
                  <a:pt x="560" y="1000"/>
                  <a:pt x="504" y="960"/>
                  <a:pt x="488" y="960"/>
                </a:cubicBezTo>
                <a:cubicBezTo>
                  <a:pt x="472" y="960"/>
                  <a:pt x="496" y="992"/>
                  <a:pt x="488" y="1008"/>
                </a:cubicBezTo>
                <a:cubicBezTo>
                  <a:pt x="480" y="1024"/>
                  <a:pt x="448" y="1032"/>
                  <a:pt x="440" y="1056"/>
                </a:cubicBezTo>
                <a:cubicBezTo>
                  <a:pt x="432" y="1080"/>
                  <a:pt x="408" y="1128"/>
                  <a:pt x="440" y="1152"/>
                </a:cubicBezTo>
                <a:cubicBezTo>
                  <a:pt x="472" y="1176"/>
                  <a:pt x="576" y="1176"/>
                  <a:pt x="632" y="1200"/>
                </a:cubicBezTo>
                <a:cubicBezTo>
                  <a:pt x="688" y="1224"/>
                  <a:pt x="752" y="1272"/>
                  <a:pt x="776" y="1296"/>
                </a:cubicBezTo>
                <a:cubicBezTo>
                  <a:pt x="800" y="1320"/>
                  <a:pt x="768" y="1320"/>
                  <a:pt x="776" y="1344"/>
                </a:cubicBezTo>
                <a:cubicBezTo>
                  <a:pt x="784" y="1368"/>
                  <a:pt x="800" y="1424"/>
                  <a:pt x="824" y="1440"/>
                </a:cubicBezTo>
                <a:cubicBezTo>
                  <a:pt x="848" y="1456"/>
                  <a:pt x="912" y="1432"/>
                  <a:pt x="920" y="1440"/>
                </a:cubicBezTo>
                <a:cubicBezTo>
                  <a:pt x="928" y="1448"/>
                  <a:pt x="848" y="1440"/>
                  <a:pt x="872" y="1488"/>
                </a:cubicBezTo>
                <a:cubicBezTo>
                  <a:pt x="896" y="1536"/>
                  <a:pt x="1024" y="1688"/>
                  <a:pt x="1064" y="1728"/>
                </a:cubicBezTo>
                <a:cubicBezTo>
                  <a:pt x="1104" y="1768"/>
                  <a:pt x="1096" y="1720"/>
                  <a:pt x="1112" y="1728"/>
                </a:cubicBezTo>
                <a:cubicBezTo>
                  <a:pt x="1128" y="1736"/>
                  <a:pt x="1160" y="1768"/>
                  <a:pt x="1160" y="1776"/>
                </a:cubicBezTo>
                <a:cubicBezTo>
                  <a:pt x="1160" y="1784"/>
                  <a:pt x="1104" y="1752"/>
                  <a:pt x="1112" y="1776"/>
                </a:cubicBezTo>
                <a:cubicBezTo>
                  <a:pt x="1120" y="1800"/>
                  <a:pt x="1184" y="1888"/>
                  <a:pt x="1208" y="1920"/>
                </a:cubicBezTo>
                <a:cubicBezTo>
                  <a:pt x="1232" y="1952"/>
                  <a:pt x="1232" y="1952"/>
                  <a:pt x="1256" y="1968"/>
                </a:cubicBezTo>
                <a:cubicBezTo>
                  <a:pt x="1280" y="1984"/>
                  <a:pt x="1352" y="2000"/>
                  <a:pt x="1352" y="2016"/>
                </a:cubicBezTo>
                <a:cubicBezTo>
                  <a:pt x="1352" y="2032"/>
                  <a:pt x="1256" y="2040"/>
                  <a:pt x="1256" y="2064"/>
                </a:cubicBezTo>
                <a:cubicBezTo>
                  <a:pt x="1256" y="2088"/>
                  <a:pt x="1328" y="2144"/>
                  <a:pt x="1352" y="2160"/>
                </a:cubicBezTo>
                <a:cubicBezTo>
                  <a:pt x="1376" y="2176"/>
                  <a:pt x="1392" y="2152"/>
                  <a:pt x="1400" y="2160"/>
                </a:cubicBezTo>
                <a:cubicBezTo>
                  <a:pt x="1408" y="2168"/>
                  <a:pt x="1408" y="2192"/>
                  <a:pt x="1400" y="2208"/>
                </a:cubicBezTo>
                <a:cubicBezTo>
                  <a:pt x="1392" y="2224"/>
                  <a:pt x="1360" y="2240"/>
                  <a:pt x="1352" y="2256"/>
                </a:cubicBezTo>
                <a:cubicBezTo>
                  <a:pt x="1344" y="2272"/>
                  <a:pt x="1344" y="2288"/>
                  <a:pt x="1352" y="2304"/>
                </a:cubicBezTo>
                <a:cubicBezTo>
                  <a:pt x="1360" y="2320"/>
                  <a:pt x="1400" y="2336"/>
                  <a:pt x="1400" y="2352"/>
                </a:cubicBezTo>
                <a:cubicBezTo>
                  <a:pt x="1400" y="2368"/>
                  <a:pt x="1360" y="2376"/>
                  <a:pt x="1352" y="2400"/>
                </a:cubicBezTo>
                <a:cubicBezTo>
                  <a:pt x="1344" y="2424"/>
                  <a:pt x="1360" y="2480"/>
                  <a:pt x="1352" y="2496"/>
                </a:cubicBezTo>
                <a:cubicBezTo>
                  <a:pt x="1344" y="2512"/>
                  <a:pt x="1312" y="2480"/>
                  <a:pt x="1304" y="2496"/>
                </a:cubicBezTo>
                <a:cubicBezTo>
                  <a:pt x="1296" y="2512"/>
                  <a:pt x="1288" y="2568"/>
                  <a:pt x="1304" y="2592"/>
                </a:cubicBezTo>
                <a:cubicBezTo>
                  <a:pt x="1320" y="2616"/>
                  <a:pt x="1392" y="2608"/>
                  <a:pt x="1400" y="2640"/>
                </a:cubicBezTo>
                <a:cubicBezTo>
                  <a:pt x="1408" y="2672"/>
                  <a:pt x="1360" y="2752"/>
                  <a:pt x="1352" y="2784"/>
                </a:cubicBezTo>
                <a:cubicBezTo>
                  <a:pt x="1344" y="2816"/>
                  <a:pt x="1344" y="2816"/>
                  <a:pt x="1352" y="2832"/>
                </a:cubicBezTo>
                <a:cubicBezTo>
                  <a:pt x="1360" y="2848"/>
                  <a:pt x="1400" y="2864"/>
                  <a:pt x="1400" y="2880"/>
                </a:cubicBezTo>
                <a:cubicBezTo>
                  <a:pt x="1400" y="2896"/>
                  <a:pt x="1360" y="2912"/>
                  <a:pt x="1352" y="2928"/>
                </a:cubicBezTo>
                <a:cubicBezTo>
                  <a:pt x="1344" y="2944"/>
                  <a:pt x="1376" y="2960"/>
                  <a:pt x="1352" y="2976"/>
                </a:cubicBezTo>
                <a:cubicBezTo>
                  <a:pt x="1328" y="2992"/>
                  <a:pt x="1232" y="3008"/>
                  <a:pt x="1208" y="3024"/>
                </a:cubicBezTo>
                <a:cubicBezTo>
                  <a:pt x="1184" y="3040"/>
                  <a:pt x="1224" y="3064"/>
                  <a:pt x="1208" y="3072"/>
                </a:cubicBezTo>
                <a:cubicBezTo>
                  <a:pt x="1192" y="3080"/>
                  <a:pt x="1136" y="3072"/>
                  <a:pt x="1112" y="3072"/>
                </a:cubicBezTo>
                <a:cubicBezTo>
                  <a:pt x="1088" y="3072"/>
                  <a:pt x="1072" y="3064"/>
                  <a:pt x="1064" y="3072"/>
                </a:cubicBezTo>
                <a:cubicBezTo>
                  <a:pt x="1056" y="3080"/>
                  <a:pt x="1064" y="3104"/>
                  <a:pt x="1064" y="3120"/>
                </a:cubicBezTo>
                <a:cubicBezTo>
                  <a:pt x="1064" y="3136"/>
                  <a:pt x="1072" y="3160"/>
                  <a:pt x="1064" y="3168"/>
                </a:cubicBezTo>
                <a:cubicBezTo>
                  <a:pt x="1056" y="3176"/>
                  <a:pt x="1016" y="3152"/>
                  <a:pt x="1016" y="3168"/>
                </a:cubicBezTo>
                <a:cubicBezTo>
                  <a:pt x="1016" y="3184"/>
                  <a:pt x="1024" y="3248"/>
                  <a:pt x="1064" y="3264"/>
                </a:cubicBezTo>
                <a:cubicBezTo>
                  <a:pt x="1104" y="3280"/>
                  <a:pt x="1216" y="3264"/>
                  <a:pt x="1256" y="3264"/>
                </a:cubicBezTo>
                <a:cubicBezTo>
                  <a:pt x="1296" y="3264"/>
                  <a:pt x="1296" y="3256"/>
                  <a:pt x="1304" y="3264"/>
                </a:cubicBezTo>
                <a:cubicBezTo>
                  <a:pt x="1312" y="3272"/>
                  <a:pt x="1312" y="3296"/>
                  <a:pt x="1304" y="3312"/>
                </a:cubicBezTo>
                <a:cubicBezTo>
                  <a:pt x="1296" y="3328"/>
                  <a:pt x="1272" y="3336"/>
                  <a:pt x="1256" y="3360"/>
                </a:cubicBezTo>
                <a:cubicBezTo>
                  <a:pt x="1240" y="3384"/>
                  <a:pt x="1200" y="3440"/>
                  <a:pt x="1208" y="3456"/>
                </a:cubicBezTo>
                <a:cubicBezTo>
                  <a:pt x="1216" y="3472"/>
                  <a:pt x="1272" y="3456"/>
                  <a:pt x="1304" y="3456"/>
                </a:cubicBezTo>
                <a:cubicBezTo>
                  <a:pt x="1336" y="3456"/>
                  <a:pt x="1368" y="3480"/>
                  <a:pt x="1400" y="3456"/>
                </a:cubicBezTo>
                <a:cubicBezTo>
                  <a:pt x="1432" y="3432"/>
                  <a:pt x="1472" y="3344"/>
                  <a:pt x="1496" y="3312"/>
                </a:cubicBezTo>
                <a:cubicBezTo>
                  <a:pt x="1520" y="3280"/>
                  <a:pt x="1528" y="3272"/>
                  <a:pt x="1544" y="3264"/>
                </a:cubicBezTo>
                <a:cubicBezTo>
                  <a:pt x="1560" y="3256"/>
                  <a:pt x="1560" y="3272"/>
                  <a:pt x="1592" y="3264"/>
                </a:cubicBezTo>
                <a:cubicBezTo>
                  <a:pt x="1624" y="3256"/>
                  <a:pt x="1704" y="3256"/>
                  <a:pt x="1736" y="3216"/>
                </a:cubicBezTo>
                <a:cubicBezTo>
                  <a:pt x="1768" y="3176"/>
                  <a:pt x="1792" y="3064"/>
                  <a:pt x="1784" y="3024"/>
                </a:cubicBezTo>
                <a:cubicBezTo>
                  <a:pt x="1776" y="2984"/>
                  <a:pt x="1704" y="2992"/>
                  <a:pt x="1688" y="2976"/>
                </a:cubicBezTo>
                <a:cubicBezTo>
                  <a:pt x="1672" y="2960"/>
                  <a:pt x="1664" y="2936"/>
                  <a:pt x="1688" y="2928"/>
                </a:cubicBezTo>
                <a:cubicBezTo>
                  <a:pt x="1712" y="2920"/>
                  <a:pt x="1808" y="2944"/>
                  <a:pt x="1832" y="2928"/>
                </a:cubicBezTo>
                <a:cubicBezTo>
                  <a:pt x="1856" y="2912"/>
                  <a:pt x="1832" y="2864"/>
                  <a:pt x="1832" y="2832"/>
                </a:cubicBezTo>
                <a:cubicBezTo>
                  <a:pt x="1832" y="2800"/>
                  <a:pt x="1840" y="2752"/>
                  <a:pt x="1832" y="2736"/>
                </a:cubicBezTo>
                <a:cubicBezTo>
                  <a:pt x="1824" y="2720"/>
                  <a:pt x="1792" y="2752"/>
                  <a:pt x="1784" y="2736"/>
                </a:cubicBezTo>
                <a:cubicBezTo>
                  <a:pt x="1776" y="2720"/>
                  <a:pt x="1792" y="2664"/>
                  <a:pt x="1784" y="2640"/>
                </a:cubicBezTo>
                <a:cubicBezTo>
                  <a:pt x="1776" y="2616"/>
                  <a:pt x="1744" y="2616"/>
                  <a:pt x="1736" y="2592"/>
                </a:cubicBezTo>
                <a:cubicBezTo>
                  <a:pt x="1728" y="2568"/>
                  <a:pt x="1728" y="2520"/>
                  <a:pt x="1736" y="2496"/>
                </a:cubicBezTo>
                <a:cubicBezTo>
                  <a:pt x="1744" y="2472"/>
                  <a:pt x="1784" y="2472"/>
                  <a:pt x="1784" y="2448"/>
                </a:cubicBezTo>
                <a:cubicBezTo>
                  <a:pt x="1784" y="2424"/>
                  <a:pt x="1744" y="2384"/>
                  <a:pt x="1736" y="2352"/>
                </a:cubicBezTo>
                <a:cubicBezTo>
                  <a:pt x="1728" y="2320"/>
                  <a:pt x="1760" y="2288"/>
                  <a:pt x="1736" y="2256"/>
                </a:cubicBezTo>
                <a:cubicBezTo>
                  <a:pt x="1712" y="2224"/>
                  <a:pt x="1616" y="2192"/>
                  <a:pt x="1592" y="2160"/>
                </a:cubicBezTo>
                <a:cubicBezTo>
                  <a:pt x="1568" y="2128"/>
                  <a:pt x="1608" y="2088"/>
                  <a:pt x="1592" y="2064"/>
                </a:cubicBezTo>
                <a:cubicBezTo>
                  <a:pt x="1576" y="2040"/>
                  <a:pt x="1512" y="2032"/>
                  <a:pt x="1496" y="2016"/>
                </a:cubicBezTo>
                <a:cubicBezTo>
                  <a:pt x="1480" y="2000"/>
                  <a:pt x="1496" y="1984"/>
                  <a:pt x="1496" y="1968"/>
                </a:cubicBezTo>
                <a:cubicBezTo>
                  <a:pt x="1496" y="1952"/>
                  <a:pt x="1512" y="1928"/>
                  <a:pt x="1496" y="1920"/>
                </a:cubicBezTo>
                <a:cubicBezTo>
                  <a:pt x="1480" y="1912"/>
                  <a:pt x="1424" y="1920"/>
                  <a:pt x="1400" y="1920"/>
                </a:cubicBezTo>
                <a:cubicBezTo>
                  <a:pt x="1376" y="1920"/>
                  <a:pt x="1368" y="1928"/>
                  <a:pt x="1352" y="1920"/>
                </a:cubicBezTo>
                <a:cubicBezTo>
                  <a:pt x="1336" y="1912"/>
                  <a:pt x="1328" y="1904"/>
                  <a:pt x="1304" y="1872"/>
                </a:cubicBezTo>
                <a:cubicBezTo>
                  <a:pt x="1280" y="1840"/>
                  <a:pt x="1240" y="1768"/>
                  <a:pt x="1208" y="1728"/>
                </a:cubicBezTo>
                <a:cubicBezTo>
                  <a:pt x="1176" y="1688"/>
                  <a:pt x="1136" y="1656"/>
                  <a:pt x="1112" y="1632"/>
                </a:cubicBezTo>
                <a:cubicBezTo>
                  <a:pt x="1088" y="1608"/>
                  <a:pt x="1072" y="1608"/>
                  <a:pt x="1064" y="1584"/>
                </a:cubicBezTo>
                <a:cubicBezTo>
                  <a:pt x="1056" y="1560"/>
                  <a:pt x="1080" y="1520"/>
                  <a:pt x="1064" y="1488"/>
                </a:cubicBezTo>
                <a:cubicBezTo>
                  <a:pt x="1048" y="1456"/>
                  <a:pt x="1000" y="1416"/>
                  <a:pt x="968" y="1392"/>
                </a:cubicBezTo>
                <a:cubicBezTo>
                  <a:pt x="936" y="1368"/>
                  <a:pt x="896" y="1368"/>
                  <a:pt x="872" y="1344"/>
                </a:cubicBezTo>
                <a:cubicBezTo>
                  <a:pt x="848" y="1320"/>
                  <a:pt x="832" y="1280"/>
                  <a:pt x="824" y="1248"/>
                </a:cubicBezTo>
                <a:cubicBezTo>
                  <a:pt x="816" y="1216"/>
                  <a:pt x="840" y="1184"/>
                  <a:pt x="824" y="1152"/>
                </a:cubicBezTo>
                <a:cubicBezTo>
                  <a:pt x="808" y="1120"/>
                  <a:pt x="736" y="1080"/>
                  <a:pt x="728" y="1056"/>
                </a:cubicBezTo>
                <a:cubicBezTo>
                  <a:pt x="720" y="1032"/>
                  <a:pt x="752" y="1008"/>
                  <a:pt x="776" y="1008"/>
                </a:cubicBezTo>
                <a:cubicBezTo>
                  <a:pt x="800" y="1008"/>
                  <a:pt x="848" y="1056"/>
                  <a:pt x="872" y="1056"/>
                </a:cubicBezTo>
                <a:cubicBezTo>
                  <a:pt x="896" y="1056"/>
                  <a:pt x="928" y="1032"/>
                  <a:pt x="920" y="1008"/>
                </a:cubicBezTo>
                <a:cubicBezTo>
                  <a:pt x="912" y="984"/>
                  <a:pt x="832" y="936"/>
                  <a:pt x="824" y="912"/>
                </a:cubicBezTo>
                <a:cubicBezTo>
                  <a:pt x="816" y="888"/>
                  <a:pt x="848" y="864"/>
                  <a:pt x="872" y="864"/>
                </a:cubicBezTo>
                <a:cubicBezTo>
                  <a:pt x="896" y="864"/>
                  <a:pt x="952" y="912"/>
                  <a:pt x="968" y="912"/>
                </a:cubicBezTo>
                <a:cubicBezTo>
                  <a:pt x="984" y="912"/>
                  <a:pt x="984" y="888"/>
                  <a:pt x="968" y="864"/>
                </a:cubicBezTo>
                <a:cubicBezTo>
                  <a:pt x="952" y="840"/>
                  <a:pt x="888" y="792"/>
                  <a:pt x="872" y="768"/>
                </a:cubicBezTo>
                <a:cubicBezTo>
                  <a:pt x="856" y="744"/>
                  <a:pt x="864" y="728"/>
                  <a:pt x="872" y="720"/>
                </a:cubicBezTo>
                <a:cubicBezTo>
                  <a:pt x="880" y="712"/>
                  <a:pt x="928" y="736"/>
                  <a:pt x="920" y="720"/>
                </a:cubicBezTo>
                <a:cubicBezTo>
                  <a:pt x="912" y="704"/>
                  <a:pt x="848" y="640"/>
                  <a:pt x="824" y="624"/>
                </a:cubicBezTo>
                <a:cubicBezTo>
                  <a:pt x="800" y="608"/>
                  <a:pt x="784" y="640"/>
                  <a:pt x="776" y="624"/>
                </a:cubicBezTo>
                <a:cubicBezTo>
                  <a:pt x="768" y="608"/>
                  <a:pt x="776" y="560"/>
                  <a:pt x="776" y="528"/>
                </a:cubicBezTo>
                <a:cubicBezTo>
                  <a:pt x="776" y="496"/>
                  <a:pt x="768" y="448"/>
                  <a:pt x="776" y="432"/>
                </a:cubicBezTo>
                <a:cubicBezTo>
                  <a:pt x="784" y="416"/>
                  <a:pt x="808" y="416"/>
                  <a:pt x="824" y="432"/>
                </a:cubicBezTo>
                <a:cubicBezTo>
                  <a:pt x="840" y="448"/>
                  <a:pt x="856" y="504"/>
                  <a:pt x="872" y="528"/>
                </a:cubicBezTo>
                <a:cubicBezTo>
                  <a:pt x="888" y="552"/>
                  <a:pt x="904" y="568"/>
                  <a:pt x="920" y="576"/>
                </a:cubicBezTo>
                <a:cubicBezTo>
                  <a:pt x="936" y="584"/>
                  <a:pt x="968" y="592"/>
                  <a:pt x="968" y="576"/>
                </a:cubicBezTo>
                <a:cubicBezTo>
                  <a:pt x="968" y="560"/>
                  <a:pt x="920" y="496"/>
                  <a:pt x="920" y="480"/>
                </a:cubicBezTo>
                <a:cubicBezTo>
                  <a:pt x="920" y="464"/>
                  <a:pt x="944" y="472"/>
                  <a:pt x="968" y="480"/>
                </a:cubicBezTo>
                <a:cubicBezTo>
                  <a:pt x="992" y="488"/>
                  <a:pt x="1040" y="528"/>
                  <a:pt x="1064" y="528"/>
                </a:cubicBezTo>
                <a:cubicBezTo>
                  <a:pt x="1088" y="528"/>
                  <a:pt x="1112" y="472"/>
                  <a:pt x="1112" y="480"/>
                </a:cubicBezTo>
                <a:cubicBezTo>
                  <a:pt x="1112" y="488"/>
                  <a:pt x="1048" y="552"/>
                  <a:pt x="1064" y="576"/>
                </a:cubicBezTo>
                <a:cubicBezTo>
                  <a:pt x="1080" y="600"/>
                  <a:pt x="1160" y="616"/>
                  <a:pt x="1208" y="624"/>
                </a:cubicBezTo>
                <a:cubicBezTo>
                  <a:pt x="1256" y="632"/>
                  <a:pt x="1328" y="640"/>
                  <a:pt x="1352" y="624"/>
                </a:cubicBezTo>
                <a:cubicBezTo>
                  <a:pt x="1376" y="608"/>
                  <a:pt x="1344" y="552"/>
                  <a:pt x="1352" y="528"/>
                </a:cubicBezTo>
                <a:cubicBezTo>
                  <a:pt x="1360" y="504"/>
                  <a:pt x="1392" y="480"/>
                  <a:pt x="1400" y="480"/>
                </a:cubicBezTo>
                <a:cubicBezTo>
                  <a:pt x="1408" y="480"/>
                  <a:pt x="1376" y="520"/>
                  <a:pt x="1400" y="528"/>
                </a:cubicBezTo>
                <a:cubicBezTo>
                  <a:pt x="1424" y="536"/>
                  <a:pt x="1536" y="536"/>
                  <a:pt x="1544" y="528"/>
                </a:cubicBez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70" name="Text Box 22"/>
          <p:cNvSpPr txBox="1">
            <a:spLocks noChangeArrowheads="1"/>
          </p:cNvSpPr>
          <p:nvPr/>
        </p:nvSpPr>
        <p:spPr bwMode="auto">
          <a:xfrm>
            <a:off x="5638800" y="6019800"/>
            <a:ext cx="2362200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Vùng đồi núi</a:t>
            </a:r>
          </a:p>
        </p:txBody>
      </p:sp>
      <p:sp>
        <p:nvSpPr>
          <p:cNvPr id="130072" name="Freeform 24"/>
          <p:cNvSpPr>
            <a:spLocks/>
          </p:cNvSpPr>
          <p:nvPr/>
        </p:nvSpPr>
        <p:spPr bwMode="auto">
          <a:xfrm>
            <a:off x="1219200" y="533400"/>
            <a:ext cx="1231900" cy="1130300"/>
          </a:xfrm>
          <a:custGeom>
            <a:avLst/>
            <a:gdLst>
              <a:gd name="T0" fmla="*/ 1231900 w 776"/>
              <a:gd name="T1" fmla="*/ 279400 h 712"/>
              <a:gd name="T2" fmla="*/ 1155700 w 776"/>
              <a:gd name="T3" fmla="*/ 355600 h 712"/>
              <a:gd name="T4" fmla="*/ 1079500 w 776"/>
              <a:gd name="T5" fmla="*/ 355600 h 712"/>
              <a:gd name="T6" fmla="*/ 1003300 w 776"/>
              <a:gd name="T7" fmla="*/ 431800 h 712"/>
              <a:gd name="T8" fmla="*/ 1003300 w 776"/>
              <a:gd name="T9" fmla="*/ 508000 h 712"/>
              <a:gd name="T10" fmla="*/ 927100 w 776"/>
              <a:gd name="T11" fmla="*/ 584200 h 712"/>
              <a:gd name="T12" fmla="*/ 850900 w 776"/>
              <a:gd name="T13" fmla="*/ 508000 h 712"/>
              <a:gd name="T14" fmla="*/ 774700 w 776"/>
              <a:gd name="T15" fmla="*/ 508000 h 712"/>
              <a:gd name="T16" fmla="*/ 774700 w 776"/>
              <a:gd name="T17" fmla="*/ 584200 h 712"/>
              <a:gd name="T18" fmla="*/ 698500 w 776"/>
              <a:gd name="T19" fmla="*/ 584200 h 712"/>
              <a:gd name="T20" fmla="*/ 622300 w 776"/>
              <a:gd name="T21" fmla="*/ 508000 h 712"/>
              <a:gd name="T22" fmla="*/ 546100 w 776"/>
              <a:gd name="T23" fmla="*/ 660400 h 712"/>
              <a:gd name="T24" fmla="*/ 622300 w 776"/>
              <a:gd name="T25" fmla="*/ 736600 h 712"/>
              <a:gd name="T26" fmla="*/ 546100 w 776"/>
              <a:gd name="T27" fmla="*/ 812800 h 712"/>
              <a:gd name="T28" fmla="*/ 469900 w 776"/>
              <a:gd name="T29" fmla="*/ 812800 h 712"/>
              <a:gd name="T30" fmla="*/ 393700 w 776"/>
              <a:gd name="T31" fmla="*/ 889000 h 712"/>
              <a:gd name="T32" fmla="*/ 393700 w 776"/>
              <a:gd name="T33" fmla="*/ 965200 h 712"/>
              <a:gd name="T34" fmla="*/ 317500 w 776"/>
              <a:gd name="T35" fmla="*/ 965200 h 712"/>
              <a:gd name="T36" fmla="*/ 317500 w 776"/>
              <a:gd name="T37" fmla="*/ 1117600 h 712"/>
              <a:gd name="T38" fmla="*/ 241300 w 776"/>
              <a:gd name="T39" fmla="*/ 1041400 h 712"/>
              <a:gd name="T40" fmla="*/ 88900 w 776"/>
              <a:gd name="T41" fmla="*/ 889000 h 712"/>
              <a:gd name="T42" fmla="*/ 88900 w 776"/>
              <a:gd name="T43" fmla="*/ 812800 h 712"/>
              <a:gd name="T44" fmla="*/ 241300 w 776"/>
              <a:gd name="T45" fmla="*/ 812800 h 712"/>
              <a:gd name="T46" fmla="*/ 317500 w 776"/>
              <a:gd name="T47" fmla="*/ 889000 h 712"/>
              <a:gd name="T48" fmla="*/ 317500 w 776"/>
              <a:gd name="T49" fmla="*/ 736600 h 712"/>
              <a:gd name="T50" fmla="*/ 88900 w 776"/>
              <a:gd name="T51" fmla="*/ 660400 h 712"/>
              <a:gd name="T52" fmla="*/ 165100 w 776"/>
              <a:gd name="T53" fmla="*/ 584200 h 712"/>
              <a:gd name="T54" fmla="*/ 241300 w 776"/>
              <a:gd name="T55" fmla="*/ 584200 h 712"/>
              <a:gd name="T56" fmla="*/ 88900 w 776"/>
              <a:gd name="T57" fmla="*/ 431800 h 712"/>
              <a:gd name="T58" fmla="*/ 12700 w 776"/>
              <a:gd name="T59" fmla="*/ 431800 h 712"/>
              <a:gd name="T60" fmla="*/ 12700 w 776"/>
              <a:gd name="T61" fmla="*/ 50800 h 712"/>
              <a:gd name="T62" fmla="*/ 88900 w 776"/>
              <a:gd name="T63" fmla="*/ 127000 h 712"/>
              <a:gd name="T64" fmla="*/ 165100 w 776"/>
              <a:gd name="T65" fmla="*/ 279400 h 712"/>
              <a:gd name="T66" fmla="*/ 241300 w 776"/>
              <a:gd name="T67" fmla="*/ 355600 h 712"/>
              <a:gd name="T68" fmla="*/ 317500 w 776"/>
              <a:gd name="T69" fmla="*/ 355600 h 712"/>
              <a:gd name="T70" fmla="*/ 241300 w 776"/>
              <a:gd name="T71" fmla="*/ 203200 h 712"/>
              <a:gd name="T72" fmla="*/ 393700 w 776"/>
              <a:gd name="T73" fmla="*/ 203200 h 712"/>
              <a:gd name="T74" fmla="*/ 469900 w 776"/>
              <a:gd name="T75" fmla="*/ 279400 h 712"/>
              <a:gd name="T76" fmla="*/ 546100 w 776"/>
              <a:gd name="T77" fmla="*/ 279400 h 712"/>
              <a:gd name="T78" fmla="*/ 469900 w 776"/>
              <a:gd name="T79" fmla="*/ 355600 h 712"/>
              <a:gd name="T80" fmla="*/ 774700 w 776"/>
              <a:gd name="T81" fmla="*/ 431800 h 712"/>
              <a:gd name="T82" fmla="*/ 927100 w 776"/>
              <a:gd name="T83" fmla="*/ 431800 h 712"/>
              <a:gd name="T84" fmla="*/ 927100 w 776"/>
              <a:gd name="T85" fmla="*/ 279400 h 712"/>
              <a:gd name="T86" fmla="*/ 1003300 w 776"/>
              <a:gd name="T87" fmla="*/ 203200 h 712"/>
              <a:gd name="T88" fmla="*/ 1003300 w 776"/>
              <a:gd name="T89" fmla="*/ 279400 h 712"/>
              <a:gd name="T90" fmla="*/ 1155700 w 776"/>
              <a:gd name="T91" fmla="*/ 279400 h 712"/>
              <a:gd name="T92" fmla="*/ 1231900 w 776"/>
              <a:gd name="T93" fmla="*/ 279400 h 71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776"/>
              <a:gd name="T142" fmla="*/ 0 h 712"/>
              <a:gd name="T143" fmla="*/ 776 w 776"/>
              <a:gd name="T144" fmla="*/ 712 h 71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776" h="712">
                <a:moveTo>
                  <a:pt x="776" y="176"/>
                </a:moveTo>
                <a:cubicBezTo>
                  <a:pt x="776" y="184"/>
                  <a:pt x="744" y="216"/>
                  <a:pt x="728" y="224"/>
                </a:cubicBezTo>
                <a:cubicBezTo>
                  <a:pt x="712" y="232"/>
                  <a:pt x="696" y="216"/>
                  <a:pt x="680" y="224"/>
                </a:cubicBezTo>
                <a:cubicBezTo>
                  <a:pt x="664" y="232"/>
                  <a:pt x="640" y="256"/>
                  <a:pt x="632" y="272"/>
                </a:cubicBezTo>
                <a:cubicBezTo>
                  <a:pt x="624" y="288"/>
                  <a:pt x="640" y="304"/>
                  <a:pt x="632" y="320"/>
                </a:cubicBezTo>
                <a:cubicBezTo>
                  <a:pt x="624" y="336"/>
                  <a:pt x="600" y="368"/>
                  <a:pt x="584" y="368"/>
                </a:cubicBezTo>
                <a:cubicBezTo>
                  <a:pt x="568" y="368"/>
                  <a:pt x="552" y="328"/>
                  <a:pt x="536" y="320"/>
                </a:cubicBezTo>
                <a:cubicBezTo>
                  <a:pt x="520" y="312"/>
                  <a:pt x="496" y="312"/>
                  <a:pt x="488" y="320"/>
                </a:cubicBezTo>
                <a:cubicBezTo>
                  <a:pt x="480" y="328"/>
                  <a:pt x="496" y="360"/>
                  <a:pt x="488" y="368"/>
                </a:cubicBezTo>
                <a:cubicBezTo>
                  <a:pt x="480" y="376"/>
                  <a:pt x="456" y="376"/>
                  <a:pt x="440" y="368"/>
                </a:cubicBezTo>
                <a:cubicBezTo>
                  <a:pt x="424" y="360"/>
                  <a:pt x="408" y="312"/>
                  <a:pt x="392" y="320"/>
                </a:cubicBezTo>
                <a:cubicBezTo>
                  <a:pt x="376" y="328"/>
                  <a:pt x="344" y="392"/>
                  <a:pt x="344" y="416"/>
                </a:cubicBezTo>
                <a:cubicBezTo>
                  <a:pt x="344" y="440"/>
                  <a:pt x="392" y="448"/>
                  <a:pt x="392" y="464"/>
                </a:cubicBezTo>
                <a:cubicBezTo>
                  <a:pt x="392" y="480"/>
                  <a:pt x="360" y="504"/>
                  <a:pt x="344" y="512"/>
                </a:cubicBezTo>
                <a:cubicBezTo>
                  <a:pt x="328" y="520"/>
                  <a:pt x="312" y="504"/>
                  <a:pt x="296" y="512"/>
                </a:cubicBezTo>
                <a:cubicBezTo>
                  <a:pt x="280" y="520"/>
                  <a:pt x="256" y="544"/>
                  <a:pt x="248" y="560"/>
                </a:cubicBezTo>
                <a:cubicBezTo>
                  <a:pt x="240" y="576"/>
                  <a:pt x="256" y="600"/>
                  <a:pt x="248" y="608"/>
                </a:cubicBezTo>
                <a:cubicBezTo>
                  <a:pt x="240" y="616"/>
                  <a:pt x="208" y="592"/>
                  <a:pt x="200" y="608"/>
                </a:cubicBezTo>
                <a:cubicBezTo>
                  <a:pt x="192" y="624"/>
                  <a:pt x="208" y="696"/>
                  <a:pt x="200" y="704"/>
                </a:cubicBezTo>
                <a:cubicBezTo>
                  <a:pt x="192" y="712"/>
                  <a:pt x="176" y="680"/>
                  <a:pt x="152" y="656"/>
                </a:cubicBezTo>
                <a:cubicBezTo>
                  <a:pt x="128" y="632"/>
                  <a:pt x="72" y="584"/>
                  <a:pt x="56" y="560"/>
                </a:cubicBezTo>
                <a:cubicBezTo>
                  <a:pt x="40" y="536"/>
                  <a:pt x="40" y="520"/>
                  <a:pt x="56" y="512"/>
                </a:cubicBezTo>
                <a:cubicBezTo>
                  <a:pt x="72" y="504"/>
                  <a:pt x="128" y="504"/>
                  <a:pt x="152" y="512"/>
                </a:cubicBezTo>
                <a:cubicBezTo>
                  <a:pt x="176" y="520"/>
                  <a:pt x="192" y="568"/>
                  <a:pt x="200" y="560"/>
                </a:cubicBezTo>
                <a:cubicBezTo>
                  <a:pt x="208" y="552"/>
                  <a:pt x="224" y="488"/>
                  <a:pt x="200" y="464"/>
                </a:cubicBezTo>
                <a:cubicBezTo>
                  <a:pt x="176" y="440"/>
                  <a:pt x="72" y="432"/>
                  <a:pt x="56" y="416"/>
                </a:cubicBezTo>
                <a:cubicBezTo>
                  <a:pt x="40" y="400"/>
                  <a:pt x="88" y="376"/>
                  <a:pt x="104" y="368"/>
                </a:cubicBezTo>
                <a:cubicBezTo>
                  <a:pt x="120" y="360"/>
                  <a:pt x="160" y="384"/>
                  <a:pt x="152" y="368"/>
                </a:cubicBezTo>
                <a:cubicBezTo>
                  <a:pt x="144" y="352"/>
                  <a:pt x="80" y="288"/>
                  <a:pt x="56" y="272"/>
                </a:cubicBezTo>
                <a:cubicBezTo>
                  <a:pt x="32" y="256"/>
                  <a:pt x="16" y="312"/>
                  <a:pt x="8" y="272"/>
                </a:cubicBezTo>
                <a:cubicBezTo>
                  <a:pt x="0" y="232"/>
                  <a:pt x="0" y="64"/>
                  <a:pt x="8" y="32"/>
                </a:cubicBezTo>
                <a:cubicBezTo>
                  <a:pt x="16" y="0"/>
                  <a:pt x="40" y="56"/>
                  <a:pt x="56" y="80"/>
                </a:cubicBezTo>
                <a:cubicBezTo>
                  <a:pt x="72" y="104"/>
                  <a:pt x="88" y="152"/>
                  <a:pt x="104" y="176"/>
                </a:cubicBezTo>
                <a:cubicBezTo>
                  <a:pt x="120" y="200"/>
                  <a:pt x="136" y="216"/>
                  <a:pt x="152" y="224"/>
                </a:cubicBezTo>
                <a:cubicBezTo>
                  <a:pt x="168" y="232"/>
                  <a:pt x="200" y="240"/>
                  <a:pt x="200" y="224"/>
                </a:cubicBezTo>
                <a:cubicBezTo>
                  <a:pt x="200" y="208"/>
                  <a:pt x="144" y="144"/>
                  <a:pt x="152" y="128"/>
                </a:cubicBezTo>
                <a:cubicBezTo>
                  <a:pt x="160" y="112"/>
                  <a:pt x="224" y="120"/>
                  <a:pt x="248" y="128"/>
                </a:cubicBezTo>
                <a:cubicBezTo>
                  <a:pt x="272" y="136"/>
                  <a:pt x="280" y="168"/>
                  <a:pt x="296" y="176"/>
                </a:cubicBezTo>
                <a:cubicBezTo>
                  <a:pt x="312" y="184"/>
                  <a:pt x="344" y="168"/>
                  <a:pt x="344" y="176"/>
                </a:cubicBezTo>
                <a:cubicBezTo>
                  <a:pt x="344" y="184"/>
                  <a:pt x="272" y="208"/>
                  <a:pt x="296" y="224"/>
                </a:cubicBezTo>
                <a:cubicBezTo>
                  <a:pt x="320" y="240"/>
                  <a:pt x="440" y="264"/>
                  <a:pt x="488" y="272"/>
                </a:cubicBezTo>
                <a:cubicBezTo>
                  <a:pt x="536" y="280"/>
                  <a:pt x="568" y="288"/>
                  <a:pt x="584" y="272"/>
                </a:cubicBezTo>
                <a:cubicBezTo>
                  <a:pt x="600" y="256"/>
                  <a:pt x="576" y="200"/>
                  <a:pt x="584" y="176"/>
                </a:cubicBezTo>
                <a:cubicBezTo>
                  <a:pt x="592" y="152"/>
                  <a:pt x="624" y="128"/>
                  <a:pt x="632" y="128"/>
                </a:cubicBezTo>
                <a:cubicBezTo>
                  <a:pt x="640" y="128"/>
                  <a:pt x="616" y="168"/>
                  <a:pt x="632" y="176"/>
                </a:cubicBezTo>
                <a:cubicBezTo>
                  <a:pt x="648" y="184"/>
                  <a:pt x="704" y="176"/>
                  <a:pt x="728" y="176"/>
                </a:cubicBezTo>
                <a:cubicBezTo>
                  <a:pt x="752" y="176"/>
                  <a:pt x="776" y="168"/>
                  <a:pt x="776" y="176"/>
                </a:cubicBezTo>
                <a:close/>
              </a:path>
            </a:pathLst>
          </a:custGeom>
          <a:solidFill>
            <a:srgbClr val="00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73" name="Freeform 25"/>
          <p:cNvSpPr>
            <a:spLocks/>
          </p:cNvSpPr>
          <p:nvPr/>
        </p:nvSpPr>
        <p:spPr bwMode="auto">
          <a:xfrm>
            <a:off x="914400" y="4953000"/>
            <a:ext cx="1409700" cy="1473200"/>
          </a:xfrm>
          <a:custGeom>
            <a:avLst/>
            <a:gdLst>
              <a:gd name="T0" fmla="*/ 1371600 w 888"/>
              <a:gd name="T1" fmla="*/ 482600 h 928"/>
              <a:gd name="T2" fmla="*/ 1143000 w 888"/>
              <a:gd name="T3" fmla="*/ 482600 h 928"/>
              <a:gd name="T4" fmla="*/ 1066800 w 888"/>
              <a:gd name="T5" fmla="*/ 406400 h 928"/>
              <a:gd name="T6" fmla="*/ 1219200 w 888"/>
              <a:gd name="T7" fmla="*/ 254000 h 928"/>
              <a:gd name="T8" fmla="*/ 1219200 w 888"/>
              <a:gd name="T9" fmla="*/ 177800 h 928"/>
              <a:gd name="T10" fmla="*/ 838200 w 888"/>
              <a:gd name="T11" fmla="*/ 177800 h 928"/>
              <a:gd name="T12" fmla="*/ 762000 w 888"/>
              <a:gd name="T13" fmla="*/ 25400 h 928"/>
              <a:gd name="T14" fmla="*/ 609600 w 888"/>
              <a:gd name="T15" fmla="*/ 25400 h 928"/>
              <a:gd name="T16" fmla="*/ 609600 w 888"/>
              <a:gd name="T17" fmla="*/ 177800 h 928"/>
              <a:gd name="T18" fmla="*/ 609600 w 888"/>
              <a:gd name="T19" fmla="*/ 254000 h 928"/>
              <a:gd name="T20" fmla="*/ 762000 w 888"/>
              <a:gd name="T21" fmla="*/ 330200 h 928"/>
              <a:gd name="T22" fmla="*/ 762000 w 888"/>
              <a:gd name="T23" fmla="*/ 406400 h 928"/>
              <a:gd name="T24" fmla="*/ 685800 w 888"/>
              <a:gd name="T25" fmla="*/ 330200 h 928"/>
              <a:gd name="T26" fmla="*/ 609600 w 888"/>
              <a:gd name="T27" fmla="*/ 330200 h 928"/>
              <a:gd name="T28" fmla="*/ 533400 w 888"/>
              <a:gd name="T29" fmla="*/ 254000 h 928"/>
              <a:gd name="T30" fmla="*/ 457200 w 888"/>
              <a:gd name="T31" fmla="*/ 330200 h 928"/>
              <a:gd name="T32" fmla="*/ 381000 w 888"/>
              <a:gd name="T33" fmla="*/ 330200 h 928"/>
              <a:gd name="T34" fmla="*/ 381000 w 888"/>
              <a:gd name="T35" fmla="*/ 482600 h 928"/>
              <a:gd name="T36" fmla="*/ 304800 w 888"/>
              <a:gd name="T37" fmla="*/ 330200 h 928"/>
              <a:gd name="T38" fmla="*/ 228600 w 888"/>
              <a:gd name="T39" fmla="*/ 330200 h 928"/>
              <a:gd name="T40" fmla="*/ 228600 w 888"/>
              <a:gd name="T41" fmla="*/ 406400 h 928"/>
              <a:gd name="T42" fmla="*/ 152400 w 888"/>
              <a:gd name="T43" fmla="*/ 482600 h 928"/>
              <a:gd name="T44" fmla="*/ 76200 w 888"/>
              <a:gd name="T45" fmla="*/ 482600 h 928"/>
              <a:gd name="T46" fmla="*/ 0 w 888"/>
              <a:gd name="T47" fmla="*/ 558800 h 928"/>
              <a:gd name="T48" fmla="*/ 76200 w 888"/>
              <a:gd name="T49" fmla="*/ 711200 h 928"/>
              <a:gd name="T50" fmla="*/ 228600 w 888"/>
              <a:gd name="T51" fmla="*/ 635000 h 928"/>
              <a:gd name="T52" fmla="*/ 152400 w 888"/>
              <a:gd name="T53" fmla="*/ 787400 h 928"/>
              <a:gd name="T54" fmla="*/ 152400 w 888"/>
              <a:gd name="T55" fmla="*/ 863600 h 928"/>
              <a:gd name="T56" fmla="*/ 152400 w 888"/>
              <a:gd name="T57" fmla="*/ 939800 h 928"/>
              <a:gd name="T58" fmla="*/ 76200 w 888"/>
              <a:gd name="T59" fmla="*/ 1092200 h 928"/>
              <a:gd name="T60" fmla="*/ 152400 w 888"/>
              <a:gd name="T61" fmla="*/ 1244600 h 928"/>
              <a:gd name="T62" fmla="*/ 152400 w 888"/>
              <a:gd name="T63" fmla="*/ 1320800 h 928"/>
              <a:gd name="T64" fmla="*/ 76200 w 888"/>
              <a:gd name="T65" fmla="*/ 1320800 h 928"/>
              <a:gd name="T66" fmla="*/ 76200 w 888"/>
              <a:gd name="T67" fmla="*/ 1397000 h 928"/>
              <a:gd name="T68" fmla="*/ 76200 w 888"/>
              <a:gd name="T69" fmla="*/ 1473200 h 928"/>
              <a:gd name="T70" fmla="*/ 228600 w 888"/>
              <a:gd name="T71" fmla="*/ 1397000 h 928"/>
              <a:gd name="T72" fmla="*/ 228600 w 888"/>
              <a:gd name="T73" fmla="*/ 1244600 h 928"/>
              <a:gd name="T74" fmla="*/ 381000 w 888"/>
              <a:gd name="T75" fmla="*/ 1244600 h 928"/>
              <a:gd name="T76" fmla="*/ 457200 w 888"/>
              <a:gd name="T77" fmla="*/ 1092200 h 928"/>
              <a:gd name="T78" fmla="*/ 609600 w 888"/>
              <a:gd name="T79" fmla="*/ 1092200 h 928"/>
              <a:gd name="T80" fmla="*/ 762000 w 888"/>
              <a:gd name="T81" fmla="*/ 1016000 h 928"/>
              <a:gd name="T82" fmla="*/ 838200 w 888"/>
              <a:gd name="T83" fmla="*/ 939800 h 928"/>
              <a:gd name="T84" fmla="*/ 914400 w 888"/>
              <a:gd name="T85" fmla="*/ 787400 h 928"/>
              <a:gd name="T86" fmla="*/ 914400 w 888"/>
              <a:gd name="T87" fmla="*/ 711200 h 928"/>
              <a:gd name="T88" fmla="*/ 990600 w 888"/>
              <a:gd name="T89" fmla="*/ 711200 h 928"/>
              <a:gd name="T90" fmla="*/ 990600 w 888"/>
              <a:gd name="T91" fmla="*/ 635000 h 928"/>
              <a:gd name="T92" fmla="*/ 1066800 w 888"/>
              <a:gd name="T93" fmla="*/ 558800 h 928"/>
              <a:gd name="T94" fmla="*/ 1143000 w 888"/>
              <a:gd name="T95" fmla="*/ 635000 h 928"/>
              <a:gd name="T96" fmla="*/ 1371600 w 888"/>
              <a:gd name="T97" fmla="*/ 558800 h 928"/>
              <a:gd name="T98" fmla="*/ 1371600 w 888"/>
              <a:gd name="T99" fmla="*/ 482600 h 92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888"/>
              <a:gd name="T151" fmla="*/ 0 h 928"/>
              <a:gd name="T152" fmla="*/ 888 w 888"/>
              <a:gd name="T153" fmla="*/ 928 h 928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888" h="928">
                <a:moveTo>
                  <a:pt x="864" y="304"/>
                </a:moveTo>
                <a:cubicBezTo>
                  <a:pt x="840" y="296"/>
                  <a:pt x="752" y="312"/>
                  <a:pt x="720" y="304"/>
                </a:cubicBezTo>
                <a:cubicBezTo>
                  <a:pt x="688" y="296"/>
                  <a:pt x="664" y="280"/>
                  <a:pt x="672" y="256"/>
                </a:cubicBezTo>
                <a:cubicBezTo>
                  <a:pt x="680" y="232"/>
                  <a:pt x="752" y="184"/>
                  <a:pt x="768" y="160"/>
                </a:cubicBezTo>
                <a:cubicBezTo>
                  <a:pt x="784" y="136"/>
                  <a:pt x="808" y="120"/>
                  <a:pt x="768" y="112"/>
                </a:cubicBezTo>
                <a:cubicBezTo>
                  <a:pt x="728" y="104"/>
                  <a:pt x="576" y="128"/>
                  <a:pt x="528" y="112"/>
                </a:cubicBezTo>
                <a:cubicBezTo>
                  <a:pt x="480" y="96"/>
                  <a:pt x="504" y="32"/>
                  <a:pt x="480" y="16"/>
                </a:cubicBezTo>
                <a:cubicBezTo>
                  <a:pt x="456" y="0"/>
                  <a:pt x="400" y="0"/>
                  <a:pt x="384" y="16"/>
                </a:cubicBezTo>
                <a:cubicBezTo>
                  <a:pt x="368" y="32"/>
                  <a:pt x="384" y="88"/>
                  <a:pt x="384" y="112"/>
                </a:cubicBezTo>
                <a:cubicBezTo>
                  <a:pt x="384" y="136"/>
                  <a:pt x="368" y="144"/>
                  <a:pt x="384" y="160"/>
                </a:cubicBezTo>
                <a:cubicBezTo>
                  <a:pt x="400" y="176"/>
                  <a:pt x="464" y="192"/>
                  <a:pt x="480" y="208"/>
                </a:cubicBezTo>
                <a:cubicBezTo>
                  <a:pt x="496" y="224"/>
                  <a:pt x="488" y="256"/>
                  <a:pt x="480" y="256"/>
                </a:cubicBezTo>
                <a:cubicBezTo>
                  <a:pt x="472" y="256"/>
                  <a:pt x="448" y="216"/>
                  <a:pt x="432" y="208"/>
                </a:cubicBezTo>
                <a:cubicBezTo>
                  <a:pt x="416" y="200"/>
                  <a:pt x="400" y="216"/>
                  <a:pt x="384" y="208"/>
                </a:cubicBezTo>
                <a:cubicBezTo>
                  <a:pt x="368" y="200"/>
                  <a:pt x="352" y="160"/>
                  <a:pt x="336" y="160"/>
                </a:cubicBezTo>
                <a:cubicBezTo>
                  <a:pt x="320" y="160"/>
                  <a:pt x="304" y="200"/>
                  <a:pt x="288" y="208"/>
                </a:cubicBezTo>
                <a:cubicBezTo>
                  <a:pt x="272" y="216"/>
                  <a:pt x="248" y="192"/>
                  <a:pt x="240" y="208"/>
                </a:cubicBezTo>
                <a:cubicBezTo>
                  <a:pt x="232" y="224"/>
                  <a:pt x="248" y="304"/>
                  <a:pt x="240" y="304"/>
                </a:cubicBezTo>
                <a:cubicBezTo>
                  <a:pt x="232" y="304"/>
                  <a:pt x="208" y="224"/>
                  <a:pt x="192" y="208"/>
                </a:cubicBezTo>
                <a:cubicBezTo>
                  <a:pt x="176" y="192"/>
                  <a:pt x="152" y="200"/>
                  <a:pt x="144" y="208"/>
                </a:cubicBezTo>
                <a:cubicBezTo>
                  <a:pt x="136" y="216"/>
                  <a:pt x="152" y="240"/>
                  <a:pt x="144" y="256"/>
                </a:cubicBezTo>
                <a:cubicBezTo>
                  <a:pt x="136" y="272"/>
                  <a:pt x="112" y="296"/>
                  <a:pt x="96" y="304"/>
                </a:cubicBezTo>
                <a:cubicBezTo>
                  <a:pt x="80" y="312"/>
                  <a:pt x="64" y="296"/>
                  <a:pt x="48" y="304"/>
                </a:cubicBezTo>
                <a:cubicBezTo>
                  <a:pt x="32" y="312"/>
                  <a:pt x="0" y="328"/>
                  <a:pt x="0" y="352"/>
                </a:cubicBezTo>
                <a:cubicBezTo>
                  <a:pt x="0" y="376"/>
                  <a:pt x="24" y="440"/>
                  <a:pt x="48" y="448"/>
                </a:cubicBezTo>
                <a:cubicBezTo>
                  <a:pt x="72" y="456"/>
                  <a:pt x="136" y="392"/>
                  <a:pt x="144" y="400"/>
                </a:cubicBezTo>
                <a:cubicBezTo>
                  <a:pt x="152" y="408"/>
                  <a:pt x="104" y="472"/>
                  <a:pt x="96" y="496"/>
                </a:cubicBezTo>
                <a:cubicBezTo>
                  <a:pt x="88" y="520"/>
                  <a:pt x="96" y="528"/>
                  <a:pt x="96" y="544"/>
                </a:cubicBezTo>
                <a:cubicBezTo>
                  <a:pt x="96" y="560"/>
                  <a:pt x="104" y="568"/>
                  <a:pt x="96" y="592"/>
                </a:cubicBezTo>
                <a:cubicBezTo>
                  <a:pt x="88" y="616"/>
                  <a:pt x="48" y="656"/>
                  <a:pt x="48" y="688"/>
                </a:cubicBezTo>
                <a:cubicBezTo>
                  <a:pt x="48" y="720"/>
                  <a:pt x="88" y="760"/>
                  <a:pt x="96" y="784"/>
                </a:cubicBezTo>
                <a:cubicBezTo>
                  <a:pt x="104" y="808"/>
                  <a:pt x="104" y="824"/>
                  <a:pt x="96" y="832"/>
                </a:cubicBezTo>
                <a:cubicBezTo>
                  <a:pt x="88" y="840"/>
                  <a:pt x="56" y="824"/>
                  <a:pt x="48" y="832"/>
                </a:cubicBezTo>
                <a:cubicBezTo>
                  <a:pt x="40" y="840"/>
                  <a:pt x="48" y="864"/>
                  <a:pt x="48" y="880"/>
                </a:cubicBezTo>
                <a:cubicBezTo>
                  <a:pt x="48" y="896"/>
                  <a:pt x="32" y="928"/>
                  <a:pt x="48" y="928"/>
                </a:cubicBezTo>
                <a:cubicBezTo>
                  <a:pt x="64" y="928"/>
                  <a:pt x="128" y="904"/>
                  <a:pt x="144" y="880"/>
                </a:cubicBezTo>
                <a:cubicBezTo>
                  <a:pt x="160" y="856"/>
                  <a:pt x="128" y="800"/>
                  <a:pt x="144" y="784"/>
                </a:cubicBezTo>
                <a:cubicBezTo>
                  <a:pt x="160" y="768"/>
                  <a:pt x="216" y="800"/>
                  <a:pt x="240" y="784"/>
                </a:cubicBezTo>
                <a:cubicBezTo>
                  <a:pt x="264" y="768"/>
                  <a:pt x="264" y="704"/>
                  <a:pt x="288" y="688"/>
                </a:cubicBezTo>
                <a:cubicBezTo>
                  <a:pt x="312" y="672"/>
                  <a:pt x="352" y="696"/>
                  <a:pt x="384" y="688"/>
                </a:cubicBezTo>
                <a:cubicBezTo>
                  <a:pt x="416" y="680"/>
                  <a:pt x="456" y="656"/>
                  <a:pt x="480" y="640"/>
                </a:cubicBezTo>
                <a:cubicBezTo>
                  <a:pt x="504" y="624"/>
                  <a:pt x="512" y="616"/>
                  <a:pt x="528" y="592"/>
                </a:cubicBezTo>
                <a:cubicBezTo>
                  <a:pt x="544" y="568"/>
                  <a:pt x="568" y="520"/>
                  <a:pt x="576" y="496"/>
                </a:cubicBezTo>
                <a:cubicBezTo>
                  <a:pt x="584" y="472"/>
                  <a:pt x="568" y="456"/>
                  <a:pt x="576" y="448"/>
                </a:cubicBezTo>
                <a:cubicBezTo>
                  <a:pt x="584" y="440"/>
                  <a:pt x="616" y="456"/>
                  <a:pt x="624" y="448"/>
                </a:cubicBezTo>
                <a:cubicBezTo>
                  <a:pt x="632" y="440"/>
                  <a:pt x="616" y="416"/>
                  <a:pt x="624" y="400"/>
                </a:cubicBezTo>
                <a:cubicBezTo>
                  <a:pt x="632" y="384"/>
                  <a:pt x="656" y="352"/>
                  <a:pt x="672" y="352"/>
                </a:cubicBezTo>
                <a:cubicBezTo>
                  <a:pt x="688" y="352"/>
                  <a:pt x="688" y="400"/>
                  <a:pt x="720" y="400"/>
                </a:cubicBezTo>
                <a:cubicBezTo>
                  <a:pt x="752" y="400"/>
                  <a:pt x="840" y="368"/>
                  <a:pt x="864" y="352"/>
                </a:cubicBezTo>
                <a:cubicBezTo>
                  <a:pt x="888" y="336"/>
                  <a:pt x="888" y="312"/>
                  <a:pt x="864" y="304"/>
                </a:cubicBezTo>
                <a:close/>
              </a:path>
            </a:pathLst>
          </a:cu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74" name="Freeform 26"/>
          <p:cNvSpPr>
            <a:spLocks/>
          </p:cNvSpPr>
          <p:nvPr/>
        </p:nvSpPr>
        <p:spPr bwMode="auto">
          <a:xfrm>
            <a:off x="1143000" y="1600200"/>
            <a:ext cx="1879600" cy="3987800"/>
          </a:xfrm>
          <a:custGeom>
            <a:avLst/>
            <a:gdLst>
              <a:gd name="T0" fmla="*/ 330200 w 1184"/>
              <a:gd name="T1" fmla="*/ 12700 h 2512"/>
              <a:gd name="T2" fmla="*/ 101600 w 1184"/>
              <a:gd name="T3" fmla="*/ 12700 h 2512"/>
              <a:gd name="T4" fmla="*/ 25400 w 1184"/>
              <a:gd name="T5" fmla="*/ 88900 h 2512"/>
              <a:gd name="T6" fmla="*/ 177800 w 1184"/>
              <a:gd name="T7" fmla="*/ 241300 h 2512"/>
              <a:gd name="T8" fmla="*/ 177800 w 1184"/>
              <a:gd name="T9" fmla="*/ 469900 h 2512"/>
              <a:gd name="T10" fmla="*/ 482600 w 1184"/>
              <a:gd name="T11" fmla="*/ 622300 h 2512"/>
              <a:gd name="T12" fmla="*/ 558800 w 1184"/>
              <a:gd name="T13" fmla="*/ 927100 h 2512"/>
              <a:gd name="T14" fmla="*/ 1016000 w 1184"/>
              <a:gd name="T15" fmla="*/ 1536700 h 2512"/>
              <a:gd name="T16" fmla="*/ 1244600 w 1184"/>
              <a:gd name="T17" fmla="*/ 1612900 h 2512"/>
              <a:gd name="T18" fmla="*/ 1397000 w 1184"/>
              <a:gd name="T19" fmla="*/ 1765300 h 2512"/>
              <a:gd name="T20" fmla="*/ 1473200 w 1184"/>
              <a:gd name="T21" fmla="*/ 1917700 h 2512"/>
              <a:gd name="T22" fmla="*/ 1625600 w 1184"/>
              <a:gd name="T23" fmla="*/ 2146300 h 2512"/>
              <a:gd name="T24" fmla="*/ 1701800 w 1184"/>
              <a:gd name="T25" fmla="*/ 2298700 h 2512"/>
              <a:gd name="T26" fmla="*/ 1625600 w 1184"/>
              <a:gd name="T27" fmla="*/ 2527300 h 2512"/>
              <a:gd name="T28" fmla="*/ 1701800 w 1184"/>
              <a:gd name="T29" fmla="*/ 2755900 h 2512"/>
              <a:gd name="T30" fmla="*/ 1778000 w 1184"/>
              <a:gd name="T31" fmla="*/ 2755900 h 2512"/>
              <a:gd name="T32" fmla="*/ 1778000 w 1184"/>
              <a:gd name="T33" fmla="*/ 3060700 h 2512"/>
              <a:gd name="T34" fmla="*/ 1473200 w 1184"/>
              <a:gd name="T35" fmla="*/ 3136900 h 2512"/>
              <a:gd name="T36" fmla="*/ 1701800 w 1184"/>
              <a:gd name="T37" fmla="*/ 3365500 h 2512"/>
              <a:gd name="T38" fmla="*/ 1473200 w 1184"/>
              <a:gd name="T39" fmla="*/ 3594100 h 2512"/>
              <a:gd name="T40" fmla="*/ 1092200 w 1184"/>
              <a:gd name="T41" fmla="*/ 3898900 h 2512"/>
              <a:gd name="T42" fmla="*/ 1320800 w 1184"/>
              <a:gd name="T43" fmla="*/ 3822700 h 2512"/>
              <a:gd name="T44" fmla="*/ 1473200 w 1184"/>
              <a:gd name="T45" fmla="*/ 3670300 h 2512"/>
              <a:gd name="T46" fmla="*/ 1778000 w 1184"/>
              <a:gd name="T47" fmla="*/ 3365500 h 2512"/>
              <a:gd name="T48" fmla="*/ 1701800 w 1184"/>
              <a:gd name="T49" fmla="*/ 3136900 h 2512"/>
              <a:gd name="T50" fmla="*/ 1854200 w 1184"/>
              <a:gd name="T51" fmla="*/ 2984500 h 2512"/>
              <a:gd name="T52" fmla="*/ 1778000 w 1184"/>
              <a:gd name="T53" fmla="*/ 2603500 h 2512"/>
              <a:gd name="T54" fmla="*/ 1778000 w 1184"/>
              <a:gd name="T55" fmla="*/ 2146300 h 2512"/>
              <a:gd name="T56" fmla="*/ 1397000 w 1184"/>
              <a:gd name="T57" fmla="*/ 1689100 h 2512"/>
              <a:gd name="T58" fmla="*/ 1244600 w 1184"/>
              <a:gd name="T59" fmla="*/ 1384300 h 2512"/>
              <a:gd name="T60" fmla="*/ 635000 w 1184"/>
              <a:gd name="T61" fmla="*/ 850900 h 2512"/>
              <a:gd name="T62" fmla="*/ 482600 w 1184"/>
              <a:gd name="T63" fmla="*/ 546100 h 2512"/>
              <a:gd name="T64" fmla="*/ 254000 w 1184"/>
              <a:gd name="T65" fmla="*/ 393700 h 2512"/>
              <a:gd name="T66" fmla="*/ 330200 w 1184"/>
              <a:gd name="T67" fmla="*/ 165100 h 251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184"/>
              <a:gd name="T103" fmla="*/ 0 h 2512"/>
              <a:gd name="T104" fmla="*/ 1184 w 1184"/>
              <a:gd name="T105" fmla="*/ 2512 h 251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184" h="2512">
                <a:moveTo>
                  <a:pt x="256" y="56"/>
                </a:moveTo>
                <a:cubicBezTo>
                  <a:pt x="256" y="40"/>
                  <a:pt x="224" y="8"/>
                  <a:pt x="208" y="8"/>
                </a:cubicBezTo>
                <a:cubicBezTo>
                  <a:pt x="192" y="8"/>
                  <a:pt x="184" y="56"/>
                  <a:pt x="160" y="56"/>
                </a:cubicBezTo>
                <a:cubicBezTo>
                  <a:pt x="136" y="56"/>
                  <a:pt x="88" y="16"/>
                  <a:pt x="64" y="8"/>
                </a:cubicBezTo>
                <a:cubicBezTo>
                  <a:pt x="40" y="0"/>
                  <a:pt x="24" y="0"/>
                  <a:pt x="16" y="8"/>
                </a:cubicBezTo>
                <a:cubicBezTo>
                  <a:pt x="8" y="16"/>
                  <a:pt x="16" y="40"/>
                  <a:pt x="16" y="56"/>
                </a:cubicBezTo>
                <a:cubicBezTo>
                  <a:pt x="16" y="72"/>
                  <a:pt x="0" y="88"/>
                  <a:pt x="16" y="104"/>
                </a:cubicBezTo>
                <a:cubicBezTo>
                  <a:pt x="32" y="120"/>
                  <a:pt x="96" y="128"/>
                  <a:pt x="112" y="152"/>
                </a:cubicBezTo>
                <a:cubicBezTo>
                  <a:pt x="128" y="176"/>
                  <a:pt x="112" y="224"/>
                  <a:pt x="112" y="248"/>
                </a:cubicBezTo>
                <a:cubicBezTo>
                  <a:pt x="112" y="272"/>
                  <a:pt x="96" y="272"/>
                  <a:pt x="112" y="296"/>
                </a:cubicBezTo>
                <a:cubicBezTo>
                  <a:pt x="128" y="320"/>
                  <a:pt x="176" y="376"/>
                  <a:pt x="208" y="392"/>
                </a:cubicBezTo>
                <a:cubicBezTo>
                  <a:pt x="240" y="408"/>
                  <a:pt x="280" y="376"/>
                  <a:pt x="304" y="392"/>
                </a:cubicBezTo>
                <a:cubicBezTo>
                  <a:pt x="328" y="408"/>
                  <a:pt x="344" y="456"/>
                  <a:pt x="352" y="488"/>
                </a:cubicBezTo>
                <a:cubicBezTo>
                  <a:pt x="360" y="520"/>
                  <a:pt x="320" y="536"/>
                  <a:pt x="352" y="584"/>
                </a:cubicBezTo>
                <a:cubicBezTo>
                  <a:pt x="384" y="632"/>
                  <a:pt x="496" y="712"/>
                  <a:pt x="544" y="776"/>
                </a:cubicBezTo>
                <a:cubicBezTo>
                  <a:pt x="592" y="840"/>
                  <a:pt x="600" y="944"/>
                  <a:pt x="640" y="968"/>
                </a:cubicBezTo>
                <a:cubicBezTo>
                  <a:pt x="680" y="992"/>
                  <a:pt x="760" y="912"/>
                  <a:pt x="784" y="920"/>
                </a:cubicBezTo>
                <a:cubicBezTo>
                  <a:pt x="808" y="928"/>
                  <a:pt x="768" y="992"/>
                  <a:pt x="784" y="1016"/>
                </a:cubicBezTo>
                <a:cubicBezTo>
                  <a:pt x="800" y="1040"/>
                  <a:pt x="864" y="1048"/>
                  <a:pt x="880" y="1064"/>
                </a:cubicBezTo>
                <a:cubicBezTo>
                  <a:pt x="896" y="1080"/>
                  <a:pt x="880" y="1096"/>
                  <a:pt x="880" y="1112"/>
                </a:cubicBezTo>
                <a:cubicBezTo>
                  <a:pt x="880" y="1128"/>
                  <a:pt x="872" y="1144"/>
                  <a:pt x="880" y="1160"/>
                </a:cubicBezTo>
                <a:cubicBezTo>
                  <a:pt x="888" y="1176"/>
                  <a:pt x="904" y="1192"/>
                  <a:pt x="928" y="1208"/>
                </a:cubicBezTo>
                <a:cubicBezTo>
                  <a:pt x="952" y="1224"/>
                  <a:pt x="1008" y="1232"/>
                  <a:pt x="1024" y="1256"/>
                </a:cubicBezTo>
                <a:cubicBezTo>
                  <a:pt x="1040" y="1280"/>
                  <a:pt x="1016" y="1328"/>
                  <a:pt x="1024" y="1352"/>
                </a:cubicBezTo>
                <a:cubicBezTo>
                  <a:pt x="1032" y="1376"/>
                  <a:pt x="1064" y="1384"/>
                  <a:pt x="1072" y="1400"/>
                </a:cubicBezTo>
                <a:cubicBezTo>
                  <a:pt x="1080" y="1416"/>
                  <a:pt x="1080" y="1432"/>
                  <a:pt x="1072" y="1448"/>
                </a:cubicBezTo>
                <a:cubicBezTo>
                  <a:pt x="1064" y="1464"/>
                  <a:pt x="1032" y="1472"/>
                  <a:pt x="1024" y="1496"/>
                </a:cubicBezTo>
                <a:cubicBezTo>
                  <a:pt x="1016" y="1520"/>
                  <a:pt x="1016" y="1568"/>
                  <a:pt x="1024" y="1592"/>
                </a:cubicBezTo>
                <a:cubicBezTo>
                  <a:pt x="1032" y="1616"/>
                  <a:pt x="1064" y="1616"/>
                  <a:pt x="1072" y="1640"/>
                </a:cubicBezTo>
                <a:cubicBezTo>
                  <a:pt x="1080" y="1664"/>
                  <a:pt x="1080" y="1720"/>
                  <a:pt x="1072" y="1736"/>
                </a:cubicBezTo>
                <a:cubicBezTo>
                  <a:pt x="1064" y="1752"/>
                  <a:pt x="1016" y="1736"/>
                  <a:pt x="1024" y="1736"/>
                </a:cubicBezTo>
                <a:cubicBezTo>
                  <a:pt x="1032" y="1736"/>
                  <a:pt x="1104" y="1712"/>
                  <a:pt x="1120" y="1736"/>
                </a:cubicBezTo>
                <a:cubicBezTo>
                  <a:pt x="1136" y="1760"/>
                  <a:pt x="1120" y="1848"/>
                  <a:pt x="1120" y="1880"/>
                </a:cubicBezTo>
                <a:cubicBezTo>
                  <a:pt x="1120" y="1912"/>
                  <a:pt x="1152" y="1920"/>
                  <a:pt x="1120" y="1928"/>
                </a:cubicBezTo>
                <a:cubicBezTo>
                  <a:pt x="1088" y="1936"/>
                  <a:pt x="960" y="1920"/>
                  <a:pt x="928" y="1928"/>
                </a:cubicBezTo>
                <a:cubicBezTo>
                  <a:pt x="896" y="1936"/>
                  <a:pt x="904" y="1960"/>
                  <a:pt x="928" y="1976"/>
                </a:cubicBezTo>
                <a:cubicBezTo>
                  <a:pt x="952" y="1992"/>
                  <a:pt x="1048" y="2000"/>
                  <a:pt x="1072" y="2024"/>
                </a:cubicBezTo>
                <a:cubicBezTo>
                  <a:pt x="1096" y="2048"/>
                  <a:pt x="1080" y="2088"/>
                  <a:pt x="1072" y="2120"/>
                </a:cubicBezTo>
                <a:cubicBezTo>
                  <a:pt x="1064" y="2152"/>
                  <a:pt x="1048" y="2192"/>
                  <a:pt x="1024" y="2216"/>
                </a:cubicBezTo>
                <a:cubicBezTo>
                  <a:pt x="1000" y="2240"/>
                  <a:pt x="968" y="2256"/>
                  <a:pt x="928" y="2264"/>
                </a:cubicBezTo>
                <a:cubicBezTo>
                  <a:pt x="888" y="2272"/>
                  <a:pt x="824" y="2232"/>
                  <a:pt x="784" y="2264"/>
                </a:cubicBezTo>
                <a:cubicBezTo>
                  <a:pt x="744" y="2296"/>
                  <a:pt x="704" y="2416"/>
                  <a:pt x="688" y="2456"/>
                </a:cubicBezTo>
                <a:cubicBezTo>
                  <a:pt x="672" y="2496"/>
                  <a:pt x="664" y="2512"/>
                  <a:pt x="688" y="2504"/>
                </a:cubicBezTo>
                <a:cubicBezTo>
                  <a:pt x="712" y="2496"/>
                  <a:pt x="808" y="2440"/>
                  <a:pt x="832" y="2408"/>
                </a:cubicBezTo>
                <a:cubicBezTo>
                  <a:pt x="856" y="2376"/>
                  <a:pt x="816" y="2328"/>
                  <a:pt x="832" y="2312"/>
                </a:cubicBezTo>
                <a:cubicBezTo>
                  <a:pt x="848" y="2296"/>
                  <a:pt x="896" y="2320"/>
                  <a:pt x="928" y="2312"/>
                </a:cubicBezTo>
                <a:cubicBezTo>
                  <a:pt x="960" y="2304"/>
                  <a:pt x="992" y="2296"/>
                  <a:pt x="1024" y="2264"/>
                </a:cubicBezTo>
                <a:cubicBezTo>
                  <a:pt x="1056" y="2232"/>
                  <a:pt x="1104" y="2160"/>
                  <a:pt x="1120" y="2120"/>
                </a:cubicBezTo>
                <a:cubicBezTo>
                  <a:pt x="1136" y="2080"/>
                  <a:pt x="1128" y="2048"/>
                  <a:pt x="1120" y="2024"/>
                </a:cubicBezTo>
                <a:cubicBezTo>
                  <a:pt x="1112" y="2000"/>
                  <a:pt x="1064" y="1992"/>
                  <a:pt x="1072" y="1976"/>
                </a:cubicBezTo>
                <a:cubicBezTo>
                  <a:pt x="1080" y="1960"/>
                  <a:pt x="1152" y="1944"/>
                  <a:pt x="1168" y="1928"/>
                </a:cubicBezTo>
                <a:cubicBezTo>
                  <a:pt x="1184" y="1912"/>
                  <a:pt x="1168" y="1920"/>
                  <a:pt x="1168" y="1880"/>
                </a:cubicBezTo>
                <a:cubicBezTo>
                  <a:pt x="1168" y="1840"/>
                  <a:pt x="1176" y="1728"/>
                  <a:pt x="1168" y="1688"/>
                </a:cubicBezTo>
                <a:cubicBezTo>
                  <a:pt x="1160" y="1648"/>
                  <a:pt x="1136" y="1680"/>
                  <a:pt x="1120" y="1640"/>
                </a:cubicBezTo>
                <a:cubicBezTo>
                  <a:pt x="1104" y="1600"/>
                  <a:pt x="1072" y="1496"/>
                  <a:pt x="1072" y="1448"/>
                </a:cubicBezTo>
                <a:cubicBezTo>
                  <a:pt x="1072" y="1400"/>
                  <a:pt x="1128" y="1392"/>
                  <a:pt x="1120" y="1352"/>
                </a:cubicBezTo>
                <a:cubicBezTo>
                  <a:pt x="1112" y="1312"/>
                  <a:pt x="1064" y="1256"/>
                  <a:pt x="1024" y="1208"/>
                </a:cubicBezTo>
                <a:cubicBezTo>
                  <a:pt x="984" y="1160"/>
                  <a:pt x="896" y="1096"/>
                  <a:pt x="880" y="1064"/>
                </a:cubicBezTo>
                <a:cubicBezTo>
                  <a:pt x="864" y="1032"/>
                  <a:pt x="944" y="1048"/>
                  <a:pt x="928" y="1016"/>
                </a:cubicBezTo>
                <a:cubicBezTo>
                  <a:pt x="912" y="984"/>
                  <a:pt x="848" y="920"/>
                  <a:pt x="784" y="872"/>
                </a:cubicBezTo>
                <a:cubicBezTo>
                  <a:pt x="720" y="824"/>
                  <a:pt x="608" y="784"/>
                  <a:pt x="544" y="728"/>
                </a:cubicBezTo>
                <a:cubicBezTo>
                  <a:pt x="480" y="672"/>
                  <a:pt x="424" y="584"/>
                  <a:pt x="400" y="536"/>
                </a:cubicBezTo>
                <a:cubicBezTo>
                  <a:pt x="376" y="488"/>
                  <a:pt x="416" y="472"/>
                  <a:pt x="400" y="440"/>
                </a:cubicBezTo>
                <a:cubicBezTo>
                  <a:pt x="384" y="408"/>
                  <a:pt x="336" y="360"/>
                  <a:pt x="304" y="344"/>
                </a:cubicBezTo>
                <a:cubicBezTo>
                  <a:pt x="272" y="328"/>
                  <a:pt x="232" y="360"/>
                  <a:pt x="208" y="344"/>
                </a:cubicBezTo>
                <a:cubicBezTo>
                  <a:pt x="184" y="328"/>
                  <a:pt x="160" y="280"/>
                  <a:pt x="160" y="248"/>
                </a:cubicBezTo>
                <a:cubicBezTo>
                  <a:pt x="160" y="216"/>
                  <a:pt x="200" y="176"/>
                  <a:pt x="208" y="152"/>
                </a:cubicBezTo>
                <a:cubicBezTo>
                  <a:pt x="216" y="128"/>
                  <a:pt x="200" y="120"/>
                  <a:pt x="208" y="104"/>
                </a:cubicBezTo>
                <a:cubicBezTo>
                  <a:pt x="216" y="88"/>
                  <a:pt x="256" y="72"/>
                  <a:pt x="256" y="56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75" name="Line 27"/>
          <p:cNvSpPr>
            <a:spLocks noChangeShapeType="1"/>
          </p:cNvSpPr>
          <p:nvPr/>
        </p:nvSpPr>
        <p:spPr bwMode="auto">
          <a:xfrm flipH="1" flipV="1">
            <a:off x="2514600" y="4038600"/>
            <a:ext cx="3124200" cy="20574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057400" y="990600"/>
            <a:ext cx="3043992" cy="809625"/>
            <a:chOff x="1152" y="480"/>
            <a:chExt cx="1687" cy="510"/>
          </a:xfrm>
        </p:grpSpPr>
        <p:sp>
          <p:nvSpPr>
            <p:cNvPr id="6182" name="AutoShape 11"/>
            <p:cNvSpPr>
              <a:spLocks noChangeArrowheads="1"/>
            </p:cNvSpPr>
            <p:nvPr/>
          </p:nvSpPr>
          <p:spPr bwMode="auto">
            <a:xfrm>
              <a:off x="1152" y="480"/>
              <a:ext cx="1632" cy="384"/>
            </a:xfrm>
            <a:prstGeom prst="leftArrow">
              <a:avLst>
                <a:gd name="adj1" fmla="val 50000"/>
                <a:gd name="adj2" fmla="val 10625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0060" name="Text Box 12"/>
            <p:cNvSpPr txBox="1">
              <a:spLocks noChangeArrowheads="1"/>
            </p:cNvSpPr>
            <p:nvPr/>
          </p:nvSpPr>
          <p:spPr bwMode="auto">
            <a:xfrm>
              <a:off x="1360" y="544"/>
              <a:ext cx="1479" cy="446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en-US" sz="2000" b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Đồng</a:t>
              </a:r>
              <a:r>
                <a:rPr lang="en-US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bằng</a:t>
              </a:r>
              <a:r>
                <a:rPr lang="en-US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Bắc</a:t>
              </a:r>
              <a:r>
                <a:rPr lang="en-US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bộ</a:t>
              </a:r>
              <a:endPara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endParaRPr>
            </a:p>
          </p:txBody>
        </p:sp>
      </p:grpSp>
      <p:sp>
        <p:nvSpPr>
          <p:cNvPr id="130076" name="Line 28"/>
          <p:cNvSpPr>
            <a:spLocks noChangeShapeType="1"/>
          </p:cNvSpPr>
          <p:nvPr/>
        </p:nvSpPr>
        <p:spPr bwMode="auto">
          <a:xfrm flipH="1" flipV="1">
            <a:off x="1676400" y="1219200"/>
            <a:ext cx="3962400" cy="48768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0077" name="Line 29"/>
          <p:cNvSpPr>
            <a:spLocks noChangeShapeType="1"/>
          </p:cNvSpPr>
          <p:nvPr/>
        </p:nvSpPr>
        <p:spPr bwMode="auto">
          <a:xfrm flipH="1" flipV="1">
            <a:off x="2590800" y="3276600"/>
            <a:ext cx="3048000" cy="28194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0078" name="Line 30"/>
          <p:cNvSpPr>
            <a:spLocks noChangeShapeType="1"/>
          </p:cNvSpPr>
          <p:nvPr/>
        </p:nvSpPr>
        <p:spPr bwMode="auto">
          <a:xfrm flipH="1" flipV="1">
            <a:off x="1524000" y="5638800"/>
            <a:ext cx="4114800" cy="4572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0079" name="Text Box 31"/>
          <p:cNvSpPr txBox="1">
            <a:spLocks noChangeArrowheads="1"/>
          </p:cNvSpPr>
          <p:nvPr/>
        </p:nvSpPr>
        <p:spPr bwMode="auto">
          <a:xfrm>
            <a:off x="4735512" y="1712303"/>
            <a:ext cx="4343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  -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Khoảng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¾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là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đồi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núi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chủ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yếu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là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đồi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núi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thấp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.</a:t>
            </a:r>
          </a:p>
        </p:txBody>
      </p:sp>
      <p:sp>
        <p:nvSpPr>
          <p:cNvPr id="130080" name="Text Box 32"/>
          <p:cNvSpPr txBox="1">
            <a:spLocks noChangeArrowheads="1"/>
          </p:cNvSpPr>
          <p:nvPr/>
        </p:nvSpPr>
        <p:spPr bwMode="auto">
          <a:xfrm>
            <a:off x="4800600" y="3200400"/>
            <a:ext cx="4343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hoảng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¼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tích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đồng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bằng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.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grpSp>
        <p:nvGrpSpPr>
          <p:cNvPr id="6163" name="Group 86"/>
          <p:cNvGrpSpPr>
            <a:grpSpLocks/>
          </p:cNvGrpSpPr>
          <p:nvPr/>
        </p:nvGrpSpPr>
        <p:grpSpPr bwMode="auto">
          <a:xfrm>
            <a:off x="0" y="2819400"/>
            <a:ext cx="1905000" cy="1866900"/>
            <a:chOff x="0" y="1776"/>
            <a:chExt cx="1200" cy="1176"/>
          </a:xfrm>
        </p:grpSpPr>
        <p:sp>
          <p:nvSpPr>
            <p:cNvPr id="6165" name="AutoShape 33"/>
            <p:cNvSpPr>
              <a:spLocks noChangeArrowheads="1"/>
            </p:cNvSpPr>
            <p:nvPr/>
          </p:nvSpPr>
          <p:spPr bwMode="auto">
            <a:xfrm rot="5400000">
              <a:off x="-12" y="1788"/>
              <a:ext cx="1176" cy="1152"/>
            </a:xfrm>
            <a:prstGeom prst="flowChartPunchedCard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0082" name="Text Box 34"/>
            <p:cNvSpPr txBox="1">
              <a:spLocks noChangeArrowheads="1"/>
            </p:cNvSpPr>
            <p:nvPr/>
          </p:nvSpPr>
          <p:spPr bwMode="auto">
            <a:xfrm>
              <a:off x="0" y="1776"/>
              <a:ext cx="1200" cy="10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CHÚ GIẢI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Phân tầng độ cao </a:t>
              </a:r>
              <a:r>
                <a:rPr lang="en-US" sz="800" b="1" i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(m)</a:t>
              </a:r>
            </a:p>
            <a:p>
              <a:pPr algn="ctr">
                <a:spcBef>
                  <a:spcPct val="50000"/>
                </a:spcBef>
                <a:defRPr/>
              </a:pPr>
              <a:endParaRPr lang="en-US" sz="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endParaRPr>
            </a:p>
            <a:p>
              <a:pPr>
                <a:spcBef>
                  <a:spcPct val="50000"/>
                </a:spcBef>
                <a:defRPr/>
              </a:pPr>
              <a:r>
                <a:rPr lang="en-US" sz="7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0       50       200      500     1500 trên 1500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                             Dãy núi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     1. Cánh cung Sông Gâm.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     2. Cánh cung Ngân Sơn.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     3. Cánh cung Bắc Sơn.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     4. Cánh cung Đông Triều.</a:t>
              </a:r>
            </a:p>
          </p:txBody>
        </p:sp>
        <p:grpSp>
          <p:nvGrpSpPr>
            <p:cNvPr id="6167" name="Group 83"/>
            <p:cNvGrpSpPr>
              <a:grpSpLocks/>
            </p:cNvGrpSpPr>
            <p:nvPr/>
          </p:nvGrpSpPr>
          <p:grpSpPr bwMode="auto">
            <a:xfrm>
              <a:off x="44" y="2053"/>
              <a:ext cx="990" cy="64"/>
              <a:chOff x="2208" y="2448"/>
              <a:chExt cx="2144" cy="134"/>
            </a:xfrm>
          </p:grpSpPr>
          <p:sp>
            <p:nvSpPr>
              <p:cNvPr id="6169" name="Rectangle 40"/>
              <p:cNvSpPr>
                <a:spLocks noChangeArrowheads="1"/>
              </p:cNvSpPr>
              <p:nvPr/>
            </p:nvSpPr>
            <p:spPr bwMode="auto">
              <a:xfrm>
                <a:off x="3924" y="2448"/>
                <a:ext cx="428" cy="134"/>
              </a:xfrm>
              <a:prstGeom prst="rect">
                <a:avLst/>
              </a:prstGeom>
              <a:solidFill>
                <a:srgbClr val="CC33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Arial" charset="0"/>
                </a:endParaRPr>
              </a:p>
            </p:txBody>
          </p:sp>
          <p:sp>
            <p:nvSpPr>
              <p:cNvPr id="6170" name="Rectangle 39"/>
              <p:cNvSpPr>
                <a:spLocks noChangeArrowheads="1"/>
              </p:cNvSpPr>
              <p:nvPr/>
            </p:nvSpPr>
            <p:spPr bwMode="auto">
              <a:xfrm>
                <a:off x="3494" y="2448"/>
                <a:ext cx="430" cy="134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Arial" charset="0"/>
                </a:endParaRPr>
              </a:p>
            </p:txBody>
          </p:sp>
          <p:sp>
            <p:nvSpPr>
              <p:cNvPr id="6171" name="Rectangle 38"/>
              <p:cNvSpPr>
                <a:spLocks noChangeArrowheads="1"/>
              </p:cNvSpPr>
              <p:nvPr/>
            </p:nvSpPr>
            <p:spPr bwMode="auto">
              <a:xfrm>
                <a:off x="3066" y="2448"/>
                <a:ext cx="428" cy="134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Arial" charset="0"/>
                </a:endParaRPr>
              </a:p>
            </p:txBody>
          </p:sp>
          <p:sp>
            <p:nvSpPr>
              <p:cNvPr id="6172" name="Rectangle 37"/>
              <p:cNvSpPr>
                <a:spLocks noChangeArrowheads="1"/>
              </p:cNvSpPr>
              <p:nvPr/>
            </p:nvSpPr>
            <p:spPr bwMode="auto">
              <a:xfrm>
                <a:off x="2640" y="2448"/>
                <a:ext cx="426" cy="134"/>
              </a:xfrm>
              <a:prstGeom prst="rect">
                <a:avLst/>
              </a:prstGeom>
              <a:solidFill>
                <a:srgbClr val="00CC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Arial" charset="0"/>
                </a:endParaRPr>
              </a:p>
            </p:txBody>
          </p:sp>
          <p:sp>
            <p:nvSpPr>
              <p:cNvPr id="6173" name="Rectangle 36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432" cy="134"/>
              </a:xfrm>
              <a:prstGeom prst="rect">
                <a:avLst/>
              </a:prstGeom>
              <a:solidFill>
                <a:srgbClr val="33CCCC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Arial" charset="0"/>
                </a:endParaRPr>
              </a:p>
            </p:txBody>
          </p:sp>
          <p:sp>
            <p:nvSpPr>
              <p:cNvPr id="6174" name="Line 41"/>
              <p:cNvSpPr>
                <a:spLocks noChangeShapeType="1"/>
              </p:cNvSpPr>
              <p:nvPr/>
            </p:nvSpPr>
            <p:spPr bwMode="auto">
              <a:xfrm>
                <a:off x="2208" y="2448"/>
                <a:ext cx="214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5" name="Line 42"/>
              <p:cNvSpPr>
                <a:spLocks noChangeShapeType="1"/>
              </p:cNvSpPr>
              <p:nvPr/>
            </p:nvSpPr>
            <p:spPr bwMode="auto">
              <a:xfrm>
                <a:off x="2208" y="2582"/>
                <a:ext cx="214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6" name="Line 43"/>
              <p:cNvSpPr>
                <a:spLocks noChangeShapeType="1"/>
              </p:cNvSpPr>
              <p:nvPr/>
            </p:nvSpPr>
            <p:spPr bwMode="auto">
              <a:xfrm>
                <a:off x="2208" y="2448"/>
                <a:ext cx="0" cy="13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7" name="Line 44"/>
              <p:cNvSpPr>
                <a:spLocks noChangeShapeType="1"/>
              </p:cNvSpPr>
              <p:nvPr/>
            </p:nvSpPr>
            <p:spPr bwMode="auto">
              <a:xfrm>
                <a:off x="2640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8" name="Line 45"/>
              <p:cNvSpPr>
                <a:spLocks noChangeShapeType="1"/>
              </p:cNvSpPr>
              <p:nvPr/>
            </p:nvSpPr>
            <p:spPr bwMode="auto">
              <a:xfrm>
                <a:off x="3066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9" name="Line 46"/>
              <p:cNvSpPr>
                <a:spLocks noChangeShapeType="1"/>
              </p:cNvSpPr>
              <p:nvPr/>
            </p:nvSpPr>
            <p:spPr bwMode="auto">
              <a:xfrm>
                <a:off x="3494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0" name="Line 47"/>
              <p:cNvSpPr>
                <a:spLocks noChangeShapeType="1"/>
              </p:cNvSpPr>
              <p:nvPr/>
            </p:nvSpPr>
            <p:spPr bwMode="auto">
              <a:xfrm>
                <a:off x="3924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1" name="Line 48"/>
              <p:cNvSpPr>
                <a:spLocks noChangeShapeType="1"/>
              </p:cNvSpPr>
              <p:nvPr/>
            </p:nvSpPr>
            <p:spPr bwMode="auto">
              <a:xfrm>
                <a:off x="4352" y="2448"/>
                <a:ext cx="0" cy="13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68" name="Arc 80"/>
            <p:cNvSpPr>
              <a:spLocks/>
            </p:cNvSpPr>
            <p:nvPr/>
          </p:nvSpPr>
          <p:spPr bwMode="auto">
            <a:xfrm rot="-3003817">
              <a:off x="344" y="2248"/>
              <a:ext cx="139" cy="155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64" name="Rectangle 8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5166480" y="690890"/>
            <a:ext cx="3912432" cy="95410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4572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Phần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đất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liền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của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nước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ta</a:t>
            </a:r>
            <a:r>
              <a:rPr lang="en-US" sz="2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</a:t>
            </a:r>
            <a:endParaRPr lang="en-US" sz="2800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grpSp>
        <p:nvGrpSpPr>
          <p:cNvPr id="46" name="Group 10"/>
          <p:cNvGrpSpPr>
            <a:grpSpLocks/>
          </p:cNvGrpSpPr>
          <p:nvPr/>
        </p:nvGrpSpPr>
        <p:grpSpPr bwMode="auto">
          <a:xfrm>
            <a:off x="1904999" y="1930648"/>
            <a:ext cx="2982913" cy="1314450"/>
            <a:chOff x="952" y="490"/>
            <a:chExt cx="1879" cy="828"/>
          </a:xfrm>
        </p:grpSpPr>
        <p:sp>
          <p:nvSpPr>
            <p:cNvPr id="47" name="AutoShape 11"/>
            <p:cNvSpPr>
              <a:spLocks noChangeArrowheads="1"/>
            </p:cNvSpPr>
            <p:nvPr/>
          </p:nvSpPr>
          <p:spPr bwMode="auto">
            <a:xfrm>
              <a:off x="952" y="490"/>
              <a:ext cx="1846" cy="828"/>
            </a:xfrm>
            <a:prstGeom prst="leftArrow">
              <a:avLst>
                <a:gd name="adj1" fmla="val 50000"/>
                <a:gd name="adj2" fmla="val 10625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8" name="Text Box 12"/>
            <p:cNvSpPr txBox="1">
              <a:spLocks noChangeArrowheads="1"/>
            </p:cNvSpPr>
            <p:nvPr/>
          </p:nvSpPr>
          <p:spPr bwMode="auto">
            <a:xfrm>
              <a:off x="1080" y="714"/>
              <a:ext cx="1751" cy="446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en-US" sz="2000" b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Đồng</a:t>
              </a:r>
              <a:r>
                <a:rPr lang="en-US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bằng</a:t>
              </a:r>
              <a:r>
                <a:rPr lang="en-US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</a:t>
              </a:r>
              <a:r>
                <a:rPr lang="en-US" sz="2000" b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Duyên</a:t>
              </a:r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</a:t>
              </a:r>
              <a:r>
                <a:rPr lang="en-US" sz="2000" b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hải</a:t>
              </a:r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</a:t>
              </a:r>
              <a:r>
                <a:rPr lang="en-US" sz="2000" b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miền</a:t>
              </a:r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</a:t>
              </a:r>
              <a:r>
                <a:rPr lang="en-US" sz="2000" b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Trung</a:t>
              </a:r>
              <a:endPara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0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0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0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30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30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30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36" presetID="3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42" presetID="3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00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0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30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30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30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30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30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30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30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30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30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130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130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130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5" grpId="0"/>
      <p:bldP spid="130067" grpId="0"/>
      <p:bldP spid="130069" grpId="0" animBg="1"/>
      <p:bldP spid="130070" grpId="0"/>
      <p:bldP spid="130070" grpId="1"/>
      <p:bldP spid="130072" grpId="0" animBg="1"/>
      <p:bldP spid="130072" grpId="1" animBg="1"/>
      <p:bldP spid="130073" grpId="0" animBg="1"/>
      <p:bldP spid="130073" grpId="1" animBg="1"/>
      <p:bldP spid="130074" grpId="0" animBg="1"/>
      <p:bldP spid="130074" grpId="1" animBg="1"/>
      <p:bldP spid="130075" grpId="0" animBg="1"/>
      <p:bldP spid="130075" grpId="1" animBg="1"/>
      <p:bldP spid="130076" grpId="0" animBg="1"/>
      <p:bldP spid="130077" grpId="0" animBg="1"/>
      <p:bldP spid="130078" grpId="0" animBg="1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LuocdoDiahinhVietNam_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800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178" name="Text Box 10"/>
          <p:cNvSpPr txBox="1">
            <a:spLocks noChangeArrowheads="1"/>
          </p:cNvSpPr>
          <p:nvPr/>
        </p:nvSpPr>
        <p:spPr bwMode="auto">
          <a:xfrm>
            <a:off x="-3886200" y="304800"/>
            <a:ext cx="3124200" cy="83026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Cánh cung Sông Gâm</a:t>
            </a:r>
          </a:p>
        </p:txBody>
      </p:sp>
      <p:grpSp>
        <p:nvGrpSpPr>
          <p:cNvPr id="7172" name="Group 25"/>
          <p:cNvGrpSpPr>
            <a:grpSpLocks/>
          </p:cNvGrpSpPr>
          <p:nvPr/>
        </p:nvGrpSpPr>
        <p:grpSpPr bwMode="auto">
          <a:xfrm>
            <a:off x="0" y="2819400"/>
            <a:ext cx="1905000" cy="1866900"/>
            <a:chOff x="0" y="1776"/>
            <a:chExt cx="1200" cy="1176"/>
          </a:xfrm>
        </p:grpSpPr>
        <p:sp>
          <p:nvSpPr>
            <p:cNvPr id="7199" name="AutoShape 26"/>
            <p:cNvSpPr>
              <a:spLocks noChangeArrowheads="1"/>
            </p:cNvSpPr>
            <p:nvPr/>
          </p:nvSpPr>
          <p:spPr bwMode="auto">
            <a:xfrm rot="5400000">
              <a:off x="-12" y="1788"/>
              <a:ext cx="1176" cy="1152"/>
            </a:xfrm>
            <a:prstGeom prst="flowChartPunchedCard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5195" name="Text Box 27"/>
            <p:cNvSpPr txBox="1">
              <a:spLocks noChangeArrowheads="1"/>
            </p:cNvSpPr>
            <p:nvPr/>
          </p:nvSpPr>
          <p:spPr bwMode="auto">
            <a:xfrm>
              <a:off x="0" y="1776"/>
              <a:ext cx="1200" cy="10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CHÚ GIẢI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Phân tầng độ cao </a:t>
              </a:r>
              <a:r>
                <a:rPr lang="en-US" sz="800" b="1" i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(m)</a:t>
              </a:r>
            </a:p>
            <a:p>
              <a:pPr algn="ctr">
                <a:spcBef>
                  <a:spcPct val="50000"/>
                </a:spcBef>
                <a:defRPr/>
              </a:pPr>
              <a:endParaRPr lang="en-US" sz="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endParaRPr>
            </a:p>
            <a:p>
              <a:pPr>
                <a:spcBef>
                  <a:spcPct val="50000"/>
                </a:spcBef>
                <a:defRPr/>
              </a:pPr>
              <a:r>
                <a:rPr lang="en-US" sz="7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0       50       200      500     1500 trên 1500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                             Dãy núi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     1. Cánh cung Sông Gâm.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     2. Cánh cung Ngân Sơn.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     3. Cánh cung Bắc Sơn.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     4. Cánh cung Đông Triều.</a:t>
              </a:r>
            </a:p>
          </p:txBody>
        </p:sp>
        <p:grpSp>
          <p:nvGrpSpPr>
            <p:cNvPr id="7201" name="Group 28"/>
            <p:cNvGrpSpPr>
              <a:grpSpLocks/>
            </p:cNvGrpSpPr>
            <p:nvPr/>
          </p:nvGrpSpPr>
          <p:grpSpPr bwMode="auto">
            <a:xfrm>
              <a:off x="44" y="2053"/>
              <a:ext cx="990" cy="64"/>
              <a:chOff x="2208" y="2448"/>
              <a:chExt cx="2144" cy="134"/>
            </a:xfrm>
          </p:grpSpPr>
          <p:sp>
            <p:nvSpPr>
              <p:cNvPr id="7203" name="Rectangle 29"/>
              <p:cNvSpPr>
                <a:spLocks noChangeArrowheads="1"/>
              </p:cNvSpPr>
              <p:nvPr/>
            </p:nvSpPr>
            <p:spPr bwMode="auto">
              <a:xfrm>
                <a:off x="3924" y="2448"/>
                <a:ext cx="428" cy="134"/>
              </a:xfrm>
              <a:prstGeom prst="rect">
                <a:avLst/>
              </a:prstGeom>
              <a:solidFill>
                <a:srgbClr val="CC33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Arial" charset="0"/>
                </a:endParaRPr>
              </a:p>
            </p:txBody>
          </p:sp>
          <p:sp>
            <p:nvSpPr>
              <p:cNvPr id="7204" name="Rectangle 30"/>
              <p:cNvSpPr>
                <a:spLocks noChangeArrowheads="1"/>
              </p:cNvSpPr>
              <p:nvPr/>
            </p:nvSpPr>
            <p:spPr bwMode="auto">
              <a:xfrm>
                <a:off x="3494" y="2448"/>
                <a:ext cx="430" cy="134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Arial" charset="0"/>
                </a:endParaRPr>
              </a:p>
            </p:txBody>
          </p:sp>
          <p:sp>
            <p:nvSpPr>
              <p:cNvPr id="7205" name="Rectangle 31"/>
              <p:cNvSpPr>
                <a:spLocks noChangeArrowheads="1"/>
              </p:cNvSpPr>
              <p:nvPr/>
            </p:nvSpPr>
            <p:spPr bwMode="auto">
              <a:xfrm>
                <a:off x="3066" y="2448"/>
                <a:ext cx="428" cy="134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Arial" charset="0"/>
                </a:endParaRPr>
              </a:p>
            </p:txBody>
          </p:sp>
          <p:sp>
            <p:nvSpPr>
              <p:cNvPr id="7206" name="Rectangle 32"/>
              <p:cNvSpPr>
                <a:spLocks noChangeArrowheads="1"/>
              </p:cNvSpPr>
              <p:nvPr/>
            </p:nvSpPr>
            <p:spPr bwMode="auto">
              <a:xfrm>
                <a:off x="2640" y="2448"/>
                <a:ext cx="426" cy="134"/>
              </a:xfrm>
              <a:prstGeom prst="rect">
                <a:avLst/>
              </a:prstGeom>
              <a:solidFill>
                <a:srgbClr val="00CC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Arial" charset="0"/>
                </a:endParaRPr>
              </a:p>
            </p:txBody>
          </p:sp>
          <p:sp>
            <p:nvSpPr>
              <p:cNvPr id="7207" name="Rectangle 33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432" cy="134"/>
              </a:xfrm>
              <a:prstGeom prst="rect">
                <a:avLst/>
              </a:prstGeom>
              <a:solidFill>
                <a:srgbClr val="33CCCC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Arial" charset="0"/>
                </a:endParaRPr>
              </a:p>
            </p:txBody>
          </p:sp>
          <p:sp>
            <p:nvSpPr>
              <p:cNvPr id="7208" name="Line 34"/>
              <p:cNvSpPr>
                <a:spLocks noChangeShapeType="1"/>
              </p:cNvSpPr>
              <p:nvPr/>
            </p:nvSpPr>
            <p:spPr bwMode="auto">
              <a:xfrm>
                <a:off x="2208" y="2448"/>
                <a:ext cx="214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9" name="Line 35"/>
              <p:cNvSpPr>
                <a:spLocks noChangeShapeType="1"/>
              </p:cNvSpPr>
              <p:nvPr/>
            </p:nvSpPr>
            <p:spPr bwMode="auto">
              <a:xfrm>
                <a:off x="2208" y="2582"/>
                <a:ext cx="214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0" name="Line 36"/>
              <p:cNvSpPr>
                <a:spLocks noChangeShapeType="1"/>
              </p:cNvSpPr>
              <p:nvPr/>
            </p:nvSpPr>
            <p:spPr bwMode="auto">
              <a:xfrm>
                <a:off x="2208" y="2448"/>
                <a:ext cx="0" cy="13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1" name="Line 37"/>
              <p:cNvSpPr>
                <a:spLocks noChangeShapeType="1"/>
              </p:cNvSpPr>
              <p:nvPr/>
            </p:nvSpPr>
            <p:spPr bwMode="auto">
              <a:xfrm>
                <a:off x="2640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2" name="Line 38"/>
              <p:cNvSpPr>
                <a:spLocks noChangeShapeType="1"/>
              </p:cNvSpPr>
              <p:nvPr/>
            </p:nvSpPr>
            <p:spPr bwMode="auto">
              <a:xfrm>
                <a:off x="3066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3" name="Line 39"/>
              <p:cNvSpPr>
                <a:spLocks noChangeShapeType="1"/>
              </p:cNvSpPr>
              <p:nvPr/>
            </p:nvSpPr>
            <p:spPr bwMode="auto">
              <a:xfrm>
                <a:off x="3494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4" name="Line 40"/>
              <p:cNvSpPr>
                <a:spLocks noChangeShapeType="1"/>
              </p:cNvSpPr>
              <p:nvPr/>
            </p:nvSpPr>
            <p:spPr bwMode="auto">
              <a:xfrm>
                <a:off x="3924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5" name="Line 41"/>
              <p:cNvSpPr>
                <a:spLocks noChangeShapeType="1"/>
              </p:cNvSpPr>
              <p:nvPr/>
            </p:nvSpPr>
            <p:spPr bwMode="auto">
              <a:xfrm>
                <a:off x="4352" y="2448"/>
                <a:ext cx="0" cy="13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02" name="Arc 42"/>
            <p:cNvSpPr>
              <a:spLocks/>
            </p:cNvSpPr>
            <p:nvPr/>
          </p:nvSpPr>
          <p:spPr bwMode="auto">
            <a:xfrm rot="-3003817">
              <a:off x="344" y="2248"/>
              <a:ext cx="139" cy="155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5211" name="Arc 43"/>
          <p:cNvSpPr>
            <a:spLocks/>
          </p:cNvSpPr>
          <p:nvPr/>
        </p:nvSpPr>
        <p:spPr bwMode="auto">
          <a:xfrm rot="1785646">
            <a:off x="1087438" y="304800"/>
            <a:ext cx="387350" cy="381000"/>
          </a:xfrm>
          <a:custGeom>
            <a:avLst/>
            <a:gdLst>
              <a:gd name="T0" fmla="*/ 0 w 27442"/>
              <a:gd name="T1" fmla="*/ 200546 h 24139"/>
              <a:gd name="T2" fmla="*/ 5437650 w 27442"/>
              <a:gd name="T3" fmla="*/ 6013547 h 24139"/>
              <a:gd name="T4" fmla="*/ 1163956 w 27442"/>
              <a:gd name="T5" fmla="*/ 5381019 h 24139"/>
              <a:gd name="T6" fmla="*/ 0 60000 65536"/>
              <a:gd name="T7" fmla="*/ 0 60000 65536"/>
              <a:gd name="T8" fmla="*/ 0 60000 65536"/>
              <a:gd name="T9" fmla="*/ 0 w 27442"/>
              <a:gd name="T10" fmla="*/ 0 h 24139"/>
              <a:gd name="T11" fmla="*/ 27442 w 27442"/>
              <a:gd name="T12" fmla="*/ 24139 h 241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442" h="24139" fill="none" extrusionOk="0">
                <a:moveTo>
                  <a:pt x="0" y="805"/>
                </a:moveTo>
                <a:cubicBezTo>
                  <a:pt x="1901" y="270"/>
                  <a:pt x="3867" y="-1"/>
                  <a:pt x="5842" y="0"/>
                </a:cubicBezTo>
                <a:cubicBezTo>
                  <a:pt x="17771" y="0"/>
                  <a:pt x="27442" y="9670"/>
                  <a:pt x="27442" y="21600"/>
                </a:cubicBezTo>
                <a:cubicBezTo>
                  <a:pt x="27442" y="22448"/>
                  <a:pt x="27391" y="23296"/>
                  <a:pt x="27292" y="24139"/>
                </a:cubicBezTo>
              </a:path>
              <a:path w="27442" h="24139" stroke="0" extrusionOk="0">
                <a:moveTo>
                  <a:pt x="0" y="805"/>
                </a:moveTo>
                <a:cubicBezTo>
                  <a:pt x="1901" y="270"/>
                  <a:pt x="3867" y="-1"/>
                  <a:pt x="5842" y="0"/>
                </a:cubicBezTo>
                <a:cubicBezTo>
                  <a:pt x="17771" y="0"/>
                  <a:pt x="27442" y="9670"/>
                  <a:pt x="27442" y="21600"/>
                </a:cubicBezTo>
                <a:cubicBezTo>
                  <a:pt x="27442" y="22448"/>
                  <a:pt x="27391" y="23296"/>
                  <a:pt x="27292" y="24139"/>
                </a:cubicBezTo>
                <a:lnTo>
                  <a:pt x="5842" y="21600"/>
                </a:lnTo>
                <a:lnTo>
                  <a:pt x="0" y="805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212" name="Arc 44"/>
          <p:cNvSpPr>
            <a:spLocks/>
          </p:cNvSpPr>
          <p:nvPr/>
        </p:nvSpPr>
        <p:spPr bwMode="auto">
          <a:xfrm rot="1785646">
            <a:off x="1409700" y="282575"/>
            <a:ext cx="254000" cy="334963"/>
          </a:xfrm>
          <a:custGeom>
            <a:avLst/>
            <a:gdLst>
              <a:gd name="T0" fmla="*/ 0 w 23289"/>
              <a:gd name="T1" fmla="*/ 11594 h 25280"/>
              <a:gd name="T2" fmla="*/ 2732651 w 23289"/>
              <a:gd name="T3" fmla="*/ 4438300 h 25280"/>
              <a:gd name="T4" fmla="*/ 200907 w 23289"/>
              <a:gd name="T5" fmla="*/ 3792224 h 25280"/>
              <a:gd name="T6" fmla="*/ 0 60000 65536"/>
              <a:gd name="T7" fmla="*/ 0 60000 65536"/>
              <a:gd name="T8" fmla="*/ 0 60000 65536"/>
              <a:gd name="T9" fmla="*/ 0 w 23289"/>
              <a:gd name="T10" fmla="*/ 0 h 25280"/>
              <a:gd name="T11" fmla="*/ 23289 w 23289"/>
              <a:gd name="T12" fmla="*/ 25280 h 252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289" h="25280" fill="none" extrusionOk="0">
                <a:moveTo>
                  <a:pt x="0" y="66"/>
                </a:moveTo>
                <a:cubicBezTo>
                  <a:pt x="561" y="22"/>
                  <a:pt x="1125" y="-1"/>
                  <a:pt x="1689" y="0"/>
                </a:cubicBezTo>
                <a:cubicBezTo>
                  <a:pt x="13618" y="0"/>
                  <a:pt x="23289" y="9670"/>
                  <a:pt x="23289" y="21600"/>
                </a:cubicBezTo>
                <a:cubicBezTo>
                  <a:pt x="23289" y="22833"/>
                  <a:pt x="23183" y="24064"/>
                  <a:pt x="22973" y="25280"/>
                </a:cubicBezTo>
              </a:path>
              <a:path w="23289" h="25280" stroke="0" extrusionOk="0">
                <a:moveTo>
                  <a:pt x="0" y="66"/>
                </a:moveTo>
                <a:cubicBezTo>
                  <a:pt x="561" y="22"/>
                  <a:pt x="1125" y="-1"/>
                  <a:pt x="1689" y="0"/>
                </a:cubicBezTo>
                <a:cubicBezTo>
                  <a:pt x="13618" y="0"/>
                  <a:pt x="23289" y="9670"/>
                  <a:pt x="23289" y="21600"/>
                </a:cubicBezTo>
                <a:cubicBezTo>
                  <a:pt x="23289" y="22833"/>
                  <a:pt x="23183" y="24064"/>
                  <a:pt x="22973" y="25280"/>
                </a:cubicBezTo>
                <a:lnTo>
                  <a:pt x="1689" y="21600"/>
                </a:lnTo>
                <a:lnTo>
                  <a:pt x="0" y="66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213" name="Arc 45"/>
          <p:cNvSpPr>
            <a:spLocks/>
          </p:cNvSpPr>
          <p:nvPr/>
        </p:nvSpPr>
        <p:spPr bwMode="auto">
          <a:xfrm rot="7406706">
            <a:off x="1469231" y="538957"/>
            <a:ext cx="354013" cy="228600"/>
          </a:xfrm>
          <a:custGeom>
            <a:avLst/>
            <a:gdLst>
              <a:gd name="T0" fmla="*/ 0 w 25100"/>
              <a:gd name="T1" fmla="*/ 90170 h 21600"/>
              <a:gd name="T2" fmla="*/ 4993036 w 25100"/>
              <a:gd name="T3" fmla="*/ 1323700 h 21600"/>
              <a:gd name="T4" fmla="*/ 1162122 w 25100"/>
              <a:gd name="T5" fmla="*/ 2419350 h 21600"/>
              <a:gd name="T6" fmla="*/ 0 60000 65536"/>
              <a:gd name="T7" fmla="*/ 0 60000 65536"/>
              <a:gd name="T8" fmla="*/ 0 60000 65536"/>
              <a:gd name="T9" fmla="*/ 0 w 25100"/>
              <a:gd name="T10" fmla="*/ 0 h 21600"/>
              <a:gd name="T11" fmla="*/ 25100 w 251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100" h="21600" fill="none" extrusionOk="0">
                <a:moveTo>
                  <a:pt x="0" y="805"/>
                </a:moveTo>
                <a:cubicBezTo>
                  <a:pt x="1901" y="270"/>
                  <a:pt x="3867" y="-1"/>
                  <a:pt x="5842" y="0"/>
                </a:cubicBezTo>
                <a:cubicBezTo>
                  <a:pt x="13974" y="0"/>
                  <a:pt x="21417" y="4567"/>
                  <a:pt x="25100" y="11817"/>
                </a:cubicBezTo>
              </a:path>
              <a:path w="25100" h="21600" stroke="0" extrusionOk="0">
                <a:moveTo>
                  <a:pt x="0" y="805"/>
                </a:moveTo>
                <a:cubicBezTo>
                  <a:pt x="1901" y="270"/>
                  <a:pt x="3867" y="-1"/>
                  <a:pt x="5842" y="0"/>
                </a:cubicBezTo>
                <a:cubicBezTo>
                  <a:pt x="13974" y="0"/>
                  <a:pt x="21417" y="4567"/>
                  <a:pt x="25100" y="11817"/>
                </a:cubicBezTo>
                <a:lnTo>
                  <a:pt x="5842" y="21600"/>
                </a:lnTo>
                <a:lnTo>
                  <a:pt x="0" y="805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214" name="Arc 46"/>
          <p:cNvSpPr>
            <a:spLocks/>
          </p:cNvSpPr>
          <p:nvPr/>
        </p:nvSpPr>
        <p:spPr bwMode="auto">
          <a:xfrm rot="9257025">
            <a:off x="1752600" y="838200"/>
            <a:ext cx="404813" cy="204788"/>
          </a:xfrm>
          <a:custGeom>
            <a:avLst/>
            <a:gdLst>
              <a:gd name="T0" fmla="*/ 0 w 27442"/>
              <a:gd name="T1" fmla="*/ 57935 h 24139"/>
              <a:gd name="T2" fmla="*/ 5938988 w 27442"/>
              <a:gd name="T3" fmla="*/ 1737360 h 24139"/>
              <a:gd name="T4" fmla="*/ 1271277 w 27442"/>
              <a:gd name="T5" fmla="*/ 1554621 h 24139"/>
              <a:gd name="T6" fmla="*/ 0 60000 65536"/>
              <a:gd name="T7" fmla="*/ 0 60000 65536"/>
              <a:gd name="T8" fmla="*/ 0 60000 65536"/>
              <a:gd name="T9" fmla="*/ 0 w 27442"/>
              <a:gd name="T10" fmla="*/ 0 h 24139"/>
              <a:gd name="T11" fmla="*/ 27442 w 27442"/>
              <a:gd name="T12" fmla="*/ 24139 h 241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442" h="24139" fill="none" extrusionOk="0">
                <a:moveTo>
                  <a:pt x="0" y="805"/>
                </a:moveTo>
                <a:cubicBezTo>
                  <a:pt x="1901" y="270"/>
                  <a:pt x="3867" y="-1"/>
                  <a:pt x="5842" y="0"/>
                </a:cubicBezTo>
                <a:cubicBezTo>
                  <a:pt x="17771" y="0"/>
                  <a:pt x="27442" y="9670"/>
                  <a:pt x="27442" y="21600"/>
                </a:cubicBezTo>
                <a:cubicBezTo>
                  <a:pt x="27442" y="22448"/>
                  <a:pt x="27391" y="23296"/>
                  <a:pt x="27292" y="24139"/>
                </a:cubicBezTo>
              </a:path>
              <a:path w="27442" h="24139" stroke="0" extrusionOk="0">
                <a:moveTo>
                  <a:pt x="0" y="805"/>
                </a:moveTo>
                <a:cubicBezTo>
                  <a:pt x="1901" y="270"/>
                  <a:pt x="3867" y="-1"/>
                  <a:pt x="5842" y="0"/>
                </a:cubicBezTo>
                <a:cubicBezTo>
                  <a:pt x="17771" y="0"/>
                  <a:pt x="27442" y="9670"/>
                  <a:pt x="27442" y="21600"/>
                </a:cubicBezTo>
                <a:cubicBezTo>
                  <a:pt x="27442" y="22448"/>
                  <a:pt x="27391" y="23296"/>
                  <a:pt x="27292" y="24139"/>
                </a:cubicBezTo>
                <a:lnTo>
                  <a:pt x="5842" y="21600"/>
                </a:lnTo>
                <a:lnTo>
                  <a:pt x="0" y="805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215" name="Line 47"/>
          <p:cNvSpPr>
            <a:spLocks noChangeShapeType="1"/>
          </p:cNvSpPr>
          <p:nvPr/>
        </p:nvSpPr>
        <p:spPr bwMode="auto">
          <a:xfrm>
            <a:off x="1371600" y="381000"/>
            <a:ext cx="33528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218" name="Text Box 50"/>
          <p:cNvSpPr txBox="1">
            <a:spLocks noChangeArrowheads="1"/>
          </p:cNvSpPr>
          <p:nvPr/>
        </p:nvSpPr>
        <p:spPr bwMode="auto">
          <a:xfrm>
            <a:off x="-3810000" y="609600"/>
            <a:ext cx="3124200" cy="83026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Cánh cung Ngân Sơn</a:t>
            </a:r>
          </a:p>
        </p:txBody>
      </p:sp>
      <p:sp>
        <p:nvSpPr>
          <p:cNvPr id="135219" name="Line 51"/>
          <p:cNvSpPr>
            <a:spLocks noChangeShapeType="1"/>
          </p:cNvSpPr>
          <p:nvPr/>
        </p:nvSpPr>
        <p:spPr bwMode="auto">
          <a:xfrm>
            <a:off x="1524000" y="609600"/>
            <a:ext cx="33528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220" name="Text Box 52"/>
          <p:cNvSpPr txBox="1">
            <a:spLocks noChangeArrowheads="1"/>
          </p:cNvSpPr>
          <p:nvPr/>
        </p:nvSpPr>
        <p:spPr bwMode="auto">
          <a:xfrm>
            <a:off x="-3733800" y="990600"/>
            <a:ext cx="312420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Cánh cung Bắc Sơn</a:t>
            </a:r>
          </a:p>
        </p:txBody>
      </p:sp>
      <p:sp>
        <p:nvSpPr>
          <p:cNvPr id="135221" name="Line 53"/>
          <p:cNvSpPr>
            <a:spLocks noChangeShapeType="1"/>
          </p:cNvSpPr>
          <p:nvPr/>
        </p:nvSpPr>
        <p:spPr bwMode="auto">
          <a:xfrm>
            <a:off x="1676400" y="762000"/>
            <a:ext cx="33528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222" name="Text Box 54"/>
          <p:cNvSpPr txBox="1">
            <a:spLocks noChangeArrowheads="1"/>
          </p:cNvSpPr>
          <p:nvPr/>
        </p:nvSpPr>
        <p:spPr bwMode="auto">
          <a:xfrm>
            <a:off x="-3733800" y="1143000"/>
            <a:ext cx="3276600" cy="83026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Cánh cung Đông Triều</a:t>
            </a:r>
          </a:p>
        </p:txBody>
      </p:sp>
      <p:sp>
        <p:nvSpPr>
          <p:cNvPr id="135223" name="Line 55"/>
          <p:cNvSpPr>
            <a:spLocks noChangeShapeType="1"/>
          </p:cNvSpPr>
          <p:nvPr/>
        </p:nvSpPr>
        <p:spPr bwMode="auto">
          <a:xfrm>
            <a:off x="1828800" y="914400"/>
            <a:ext cx="33528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224" name="Arc 56"/>
          <p:cNvSpPr>
            <a:spLocks/>
          </p:cNvSpPr>
          <p:nvPr/>
        </p:nvSpPr>
        <p:spPr bwMode="auto">
          <a:xfrm rot="-734875">
            <a:off x="508000" y="342900"/>
            <a:ext cx="457200" cy="876300"/>
          </a:xfrm>
          <a:custGeom>
            <a:avLst/>
            <a:gdLst>
              <a:gd name="T0" fmla="*/ 3017023 w 21337"/>
              <a:gd name="T1" fmla="*/ 0 h 20576"/>
              <a:gd name="T2" fmla="*/ 9796684 w 21337"/>
              <a:gd name="T3" fmla="*/ 31224150 h 20576"/>
              <a:gd name="T4" fmla="*/ 0 w 21337"/>
              <a:gd name="T5" fmla="*/ 37320261 h 20576"/>
              <a:gd name="T6" fmla="*/ 0 60000 65536"/>
              <a:gd name="T7" fmla="*/ 0 60000 65536"/>
              <a:gd name="T8" fmla="*/ 0 60000 65536"/>
              <a:gd name="T9" fmla="*/ 0 w 21337"/>
              <a:gd name="T10" fmla="*/ 0 h 20576"/>
              <a:gd name="T11" fmla="*/ 21337 w 21337"/>
              <a:gd name="T12" fmla="*/ 20576 h 20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37" h="20576" fill="none" extrusionOk="0">
                <a:moveTo>
                  <a:pt x="6571" y="-1"/>
                </a:moveTo>
                <a:cubicBezTo>
                  <a:pt x="14352" y="2484"/>
                  <a:pt x="20065" y="9146"/>
                  <a:pt x="21336" y="17215"/>
                </a:cubicBezTo>
              </a:path>
              <a:path w="21337" h="20576" stroke="0" extrusionOk="0">
                <a:moveTo>
                  <a:pt x="6571" y="-1"/>
                </a:moveTo>
                <a:cubicBezTo>
                  <a:pt x="14352" y="2484"/>
                  <a:pt x="20065" y="9146"/>
                  <a:pt x="21336" y="17215"/>
                </a:cubicBezTo>
                <a:lnTo>
                  <a:pt x="0" y="20576"/>
                </a:lnTo>
                <a:lnTo>
                  <a:pt x="6571" y="-1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225" name="Arc 57"/>
          <p:cNvSpPr>
            <a:spLocks/>
          </p:cNvSpPr>
          <p:nvPr/>
        </p:nvSpPr>
        <p:spPr bwMode="auto">
          <a:xfrm rot="-3256208">
            <a:off x="1166019" y="1870869"/>
            <a:ext cx="80963" cy="339725"/>
          </a:xfrm>
          <a:custGeom>
            <a:avLst/>
            <a:gdLst>
              <a:gd name="T0" fmla="*/ 182598 w 21337"/>
              <a:gd name="T1" fmla="*/ 0 h 17485"/>
              <a:gd name="T2" fmla="*/ 307213 w 21337"/>
              <a:gd name="T3" fmla="*/ 5331885 h 17485"/>
              <a:gd name="T4" fmla="*/ 0 w 21337"/>
              <a:gd name="T5" fmla="*/ 6600691 h 17485"/>
              <a:gd name="T6" fmla="*/ 0 60000 65536"/>
              <a:gd name="T7" fmla="*/ 0 60000 65536"/>
              <a:gd name="T8" fmla="*/ 0 60000 65536"/>
              <a:gd name="T9" fmla="*/ 0 w 21337"/>
              <a:gd name="T10" fmla="*/ 0 h 17485"/>
              <a:gd name="T11" fmla="*/ 21337 w 21337"/>
              <a:gd name="T12" fmla="*/ 17485 h 174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37" h="17485" fill="none" extrusionOk="0">
                <a:moveTo>
                  <a:pt x="12682" y="-1"/>
                </a:moveTo>
                <a:cubicBezTo>
                  <a:pt x="17329" y="3370"/>
                  <a:pt x="20443" y="8452"/>
                  <a:pt x="21336" y="14124"/>
                </a:cubicBezTo>
              </a:path>
              <a:path w="21337" h="17485" stroke="0" extrusionOk="0">
                <a:moveTo>
                  <a:pt x="12682" y="-1"/>
                </a:moveTo>
                <a:cubicBezTo>
                  <a:pt x="17329" y="3370"/>
                  <a:pt x="20443" y="8452"/>
                  <a:pt x="21336" y="14124"/>
                </a:cubicBezTo>
                <a:lnTo>
                  <a:pt x="0" y="17485"/>
                </a:lnTo>
                <a:lnTo>
                  <a:pt x="12682" y="-1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226" name="Arc 58"/>
          <p:cNvSpPr>
            <a:spLocks/>
          </p:cNvSpPr>
          <p:nvPr/>
        </p:nvSpPr>
        <p:spPr bwMode="auto">
          <a:xfrm rot="-1540934">
            <a:off x="1497013" y="2366963"/>
            <a:ext cx="304800" cy="685800"/>
          </a:xfrm>
          <a:custGeom>
            <a:avLst/>
            <a:gdLst>
              <a:gd name="T0" fmla="*/ 2164484 w 21337"/>
              <a:gd name="T1" fmla="*/ 0 h 18816"/>
              <a:gd name="T2" fmla="*/ 4354082 w 21337"/>
              <a:gd name="T3" fmla="*/ 20530955 h 18816"/>
              <a:gd name="T4" fmla="*/ 0 w 21337"/>
              <a:gd name="T5" fmla="*/ 24995835 h 18816"/>
              <a:gd name="T6" fmla="*/ 0 60000 65536"/>
              <a:gd name="T7" fmla="*/ 0 60000 65536"/>
              <a:gd name="T8" fmla="*/ 0 60000 65536"/>
              <a:gd name="T9" fmla="*/ 0 w 21337"/>
              <a:gd name="T10" fmla="*/ 0 h 18816"/>
              <a:gd name="T11" fmla="*/ 21337 w 21337"/>
              <a:gd name="T12" fmla="*/ 18816 h 18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37" h="18816" fill="none" extrusionOk="0">
                <a:moveTo>
                  <a:pt x="10607" y="-1"/>
                </a:moveTo>
                <a:cubicBezTo>
                  <a:pt x="16357" y="3241"/>
                  <a:pt x="20309" y="8934"/>
                  <a:pt x="21336" y="15455"/>
                </a:cubicBezTo>
              </a:path>
              <a:path w="21337" h="18816" stroke="0" extrusionOk="0">
                <a:moveTo>
                  <a:pt x="10607" y="-1"/>
                </a:moveTo>
                <a:cubicBezTo>
                  <a:pt x="16357" y="3241"/>
                  <a:pt x="20309" y="8934"/>
                  <a:pt x="21336" y="15455"/>
                </a:cubicBezTo>
                <a:lnTo>
                  <a:pt x="0" y="18816"/>
                </a:lnTo>
                <a:lnTo>
                  <a:pt x="10607" y="-1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227" name="Arc 59"/>
          <p:cNvSpPr>
            <a:spLocks/>
          </p:cNvSpPr>
          <p:nvPr/>
        </p:nvSpPr>
        <p:spPr bwMode="auto">
          <a:xfrm rot="-1366016">
            <a:off x="2319338" y="3270250"/>
            <a:ext cx="304800" cy="1439863"/>
          </a:xfrm>
          <a:custGeom>
            <a:avLst/>
            <a:gdLst>
              <a:gd name="T0" fmla="*/ 1340894 w 21337"/>
              <a:gd name="T1" fmla="*/ 0 h 20576"/>
              <a:gd name="T2" fmla="*/ 4354082 w 21337"/>
              <a:gd name="T3" fmla="*/ 84300004 h 20576"/>
              <a:gd name="T4" fmla="*/ 0 w 21337"/>
              <a:gd name="T5" fmla="*/ 100758430 h 20576"/>
              <a:gd name="T6" fmla="*/ 0 60000 65536"/>
              <a:gd name="T7" fmla="*/ 0 60000 65536"/>
              <a:gd name="T8" fmla="*/ 0 60000 65536"/>
              <a:gd name="T9" fmla="*/ 0 w 21337"/>
              <a:gd name="T10" fmla="*/ 0 h 20576"/>
              <a:gd name="T11" fmla="*/ 21337 w 21337"/>
              <a:gd name="T12" fmla="*/ 20576 h 20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37" h="20576" fill="none" extrusionOk="0">
                <a:moveTo>
                  <a:pt x="6571" y="-1"/>
                </a:moveTo>
                <a:cubicBezTo>
                  <a:pt x="14352" y="2484"/>
                  <a:pt x="20065" y="9146"/>
                  <a:pt x="21336" y="17215"/>
                </a:cubicBezTo>
              </a:path>
              <a:path w="21337" h="20576" stroke="0" extrusionOk="0">
                <a:moveTo>
                  <a:pt x="6571" y="-1"/>
                </a:moveTo>
                <a:cubicBezTo>
                  <a:pt x="14352" y="2484"/>
                  <a:pt x="20065" y="9146"/>
                  <a:pt x="21336" y="17215"/>
                </a:cubicBezTo>
                <a:lnTo>
                  <a:pt x="0" y="20576"/>
                </a:lnTo>
                <a:lnTo>
                  <a:pt x="6571" y="-1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228" name="Arc 60"/>
          <p:cNvSpPr>
            <a:spLocks/>
          </p:cNvSpPr>
          <p:nvPr/>
        </p:nvSpPr>
        <p:spPr bwMode="auto">
          <a:xfrm rot="-595423">
            <a:off x="1743075" y="2951163"/>
            <a:ext cx="457200" cy="457200"/>
          </a:xfrm>
          <a:custGeom>
            <a:avLst/>
            <a:gdLst>
              <a:gd name="T0" fmla="*/ 3017023 w 21337"/>
              <a:gd name="T1" fmla="*/ 0 h 20576"/>
              <a:gd name="T2" fmla="*/ 9796684 w 21337"/>
              <a:gd name="T3" fmla="*/ 8499574 h 20576"/>
              <a:gd name="T4" fmla="*/ 0 w 21337"/>
              <a:gd name="T5" fmla="*/ 10159012 h 20576"/>
              <a:gd name="T6" fmla="*/ 0 60000 65536"/>
              <a:gd name="T7" fmla="*/ 0 60000 65536"/>
              <a:gd name="T8" fmla="*/ 0 60000 65536"/>
              <a:gd name="T9" fmla="*/ 0 w 21337"/>
              <a:gd name="T10" fmla="*/ 0 h 20576"/>
              <a:gd name="T11" fmla="*/ 21337 w 21337"/>
              <a:gd name="T12" fmla="*/ 20576 h 20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37" h="20576" fill="none" extrusionOk="0">
                <a:moveTo>
                  <a:pt x="6571" y="-1"/>
                </a:moveTo>
                <a:cubicBezTo>
                  <a:pt x="14352" y="2484"/>
                  <a:pt x="20065" y="9146"/>
                  <a:pt x="21336" y="17215"/>
                </a:cubicBezTo>
              </a:path>
              <a:path w="21337" h="20576" stroke="0" extrusionOk="0">
                <a:moveTo>
                  <a:pt x="6571" y="-1"/>
                </a:moveTo>
                <a:cubicBezTo>
                  <a:pt x="14352" y="2484"/>
                  <a:pt x="20065" y="9146"/>
                  <a:pt x="21336" y="17215"/>
                </a:cubicBezTo>
                <a:lnTo>
                  <a:pt x="0" y="20576"/>
                </a:lnTo>
                <a:lnTo>
                  <a:pt x="6571" y="-1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229" name="Arc 61"/>
          <p:cNvSpPr>
            <a:spLocks/>
          </p:cNvSpPr>
          <p:nvPr/>
        </p:nvSpPr>
        <p:spPr bwMode="auto">
          <a:xfrm rot="-3256208">
            <a:off x="1343819" y="2124869"/>
            <a:ext cx="80963" cy="339725"/>
          </a:xfrm>
          <a:custGeom>
            <a:avLst/>
            <a:gdLst>
              <a:gd name="T0" fmla="*/ 182598 w 21337"/>
              <a:gd name="T1" fmla="*/ 0 h 17485"/>
              <a:gd name="T2" fmla="*/ 307213 w 21337"/>
              <a:gd name="T3" fmla="*/ 5331885 h 17485"/>
              <a:gd name="T4" fmla="*/ 0 w 21337"/>
              <a:gd name="T5" fmla="*/ 6600691 h 17485"/>
              <a:gd name="T6" fmla="*/ 0 60000 65536"/>
              <a:gd name="T7" fmla="*/ 0 60000 65536"/>
              <a:gd name="T8" fmla="*/ 0 60000 65536"/>
              <a:gd name="T9" fmla="*/ 0 w 21337"/>
              <a:gd name="T10" fmla="*/ 0 h 17485"/>
              <a:gd name="T11" fmla="*/ 21337 w 21337"/>
              <a:gd name="T12" fmla="*/ 17485 h 174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37" h="17485" fill="none" extrusionOk="0">
                <a:moveTo>
                  <a:pt x="12682" y="-1"/>
                </a:moveTo>
                <a:cubicBezTo>
                  <a:pt x="17329" y="3370"/>
                  <a:pt x="20443" y="8452"/>
                  <a:pt x="21336" y="14124"/>
                </a:cubicBezTo>
              </a:path>
              <a:path w="21337" h="17485" stroke="0" extrusionOk="0">
                <a:moveTo>
                  <a:pt x="12682" y="-1"/>
                </a:moveTo>
                <a:cubicBezTo>
                  <a:pt x="17329" y="3370"/>
                  <a:pt x="20443" y="8452"/>
                  <a:pt x="21336" y="14124"/>
                </a:cubicBezTo>
                <a:lnTo>
                  <a:pt x="0" y="17485"/>
                </a:lnTo>
                <a:lnTo>
                  <a:pt x="12682" y="-1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230" name="Text Box 62"/>
          <p:cNvSpPr txBox="1">
            <a:spLocks noChangeArrowheads="1"/>
          </p:cNvSpPr>
          <p:nvPr/>
        </p:nvSpPr>
        <p:spPr bwMode="auto">
          <a:xfrm>
            <a:off x="-3505200" y="1905000"/>
            <a:ext cx="327660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Dãy Hoàng Liên Sơn</a:t>
            </a:r>
          </a:p>
        </p:txBody>
      </p:sp>
      <p:sp>
        <p:nvSpPr>
          <p:cNvPr id="135231" name="Text Box 63"/>
          <p:cNvSpPr txBox="1">
            <a:spLocks noChangeArrowheads="1"/>
          </p:cNvSpPr>
          <p:nvPr/>
        </p:nvSpPr>
        <p:spPr bwMode="auto">
          <a:xfrm>
            <a:off x="-3505200" y="2209800"/>
            <a:ext cx="327660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Dãy Trường Sơn</a:t>
            </a:r>
          </a:p>
        </p:txBody>
      </p:sp>
      <p:sp>
        <p:nvSpPr>
          <p:cNvPr id="135232" name="Line 64"/>
          <p:cNvSpPr>
            <a:spLocks noChangeShapeType="1"/>
          </p:cNvSpPr>
          <p:nvPr/>
        </p:nvSpPr>
        <p:spPr bwMode="auto">
          <a:xfrm>
            <a:off x="990600" y="914400"/>
            <a:ext cx="381000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233" name="Line 65"/>
          <p:cNvSpPr>
            <a:spLocks noChangeShapeType="1"/>
          </p:cNvSpPr>
          <p:nvPr/>
        </p:nvSpPr>
        <p:spPr bwMode="auto">
          <a:xfrm flipV="1">
            <a:off x="2057400" y="2590800"/>
            <a:ext cx="27432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234" name="Text Box 66"/>
          <p:cNvSpPr txBox="1">
            <a:spLocks noChangeArrowheads="1"/>
          </p:cNvSpPr>
          <p:nvPr/>
        </p:nvSpPr>
        <p:spPr bwMode="auto">
          <a:xfrm>
            <a:off x="4876800" y="228600"/>
            <a:ext cx="40386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7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Những dãy núi có hình cánh cung: Sông Gâm, Ngân Sơn, Bắc Sơn, Đông Triều . </a:t>
            </a:r>
          </a:p>
        </p:txBody>
      </p:sp>
      <p:sp>
        <p:nvSpPr>
          <p:cNvPr id="135235" name="Text Box 67"/>
          <p:cNvSpPr txBox="1">
            <a:spLocks noChangeArrowheads="1"/>
          </p:cNvSpPr>
          <p:nvPr/>
        </p:nvSpPr>
        <p:spPr bwMode="auto">
          <a:xfrm>
            <a:off x="4876800" y="3048000"/>
            <a:ext cx="4038600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7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Những dãy núi có hướng tây bắc – đông nam : dãy: Hoàng Liên Sơn, dãy Trường Sơn …</a:t>
            </a:r>
          </a:p>
        </p:txBody>
      </p:sp>
      <p:sp>
        <p:nvSpPr>
          <p:cNvPr id="135236" name="Text Box 68"/>
          <p:cNvSpPr txBox="1">
            <a:spLocks noChangeArrowheads="1"/>
          </p:cNvSpPr>
          <p:nvPr/>
        </p:nvSpPr>
        <p:spPr bwMode="auto">
          <a:xfrm>
            <a:off x="4876800" y="3060700"/>
            <a:ext cx="4038600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7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Những</a:t>
            </a:r>
            <a:r>
              <a:rPr 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dãy</a:t>
            </a:r>
            <a:r>
              <a:rPr 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núi</a:t>
            </a:r>
            <a:r>
              <a:rPr 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nào</a:t>
            </a:r>
            <a:r>
              <a:rPr 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có</a:t>
            </a:r>
            <a:r>
              <a:rPr 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hướng</a:t>
            </a:r>
            <a:r>
              <a:rPr 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tây</a:t>
            </a:r>
            <a:r>
              <a:rPr 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bắc</a:t>
            </a:r>
            <a:r>
              <a:rPr 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– </a:t>
            </a:r>
            <a:r>
              <a:rPr lang="en-US" sz="27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đông</a:t>
            </a:r>
            <a:r>
              <a:rPr 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nam</a:t>
            </a:r>
            <a:r>
              <a:rPr 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</a:t>
            </a:r>
          </a:p>
        </p:txBody>
      </p:sp>
      <p:sp>
        <p:nvSpPr>
          <p:cNvPr id="135237" name="Text Box 69"/>
          <p:cNvSpPr txBox="1">
            <a:spLocks noChangeArrowheads="1"/>
          </p:cNvSpPr>
          <p:nvPr/>
        </p:nvSpPr>
        <p:spPr bwMode="auto">
          <a:xfrm>
            <a:off x="4876800" y="228600"/>
            <a:ext cx="4038600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7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Chỉ</a:t>
            </a:r>
            <a:r>
              <a:rPr 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trên</a:t>
            </a:r>
            <a:r>
              <a:rPr 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lược</a:t>
            </a:r>
            <a:r>
              <a:rPr 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đồ</a:t>
            </a:r>
            <a:r>
              <a:rPr 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những</a:t>
            </a:r>
            <a:r>
              <a:rPr 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dãy</a:t>
            </a:r>
            <a:r>
              <a:rPr 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núi</a:t>
            </a:r>
            <a:r>
              <a:rPr 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nào</a:t>
            </a:r>
            <a:r>
              <a:rPr 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có</a:t>
            </a:r>
            <a:r>
              <a:rPr 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hình</a:t>
            </a:r>
            <a:r>
              <a:rPr 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cánh</a:t>
            </a:r>
            <a:r>
              <a:rPr 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cung</a:t>
            </a:r>
            <a:r>
              <a:rPr 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</a:t>
            </a:r>
          </a:p>
        </p:txBody>
      </p:sp>
      <p:sp>
        <p:nvSpPr>
          <p:cNvPr id="7198" name="Rectangle 7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135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35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352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35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584 -0.03334 L 0.94584 0.2111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00" y="1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5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35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35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135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135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1352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35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916 -0.04444 L 0.94583 0.1888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35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33" y="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5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35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35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35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35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500" fill="hold"/>
                                        <p:tgtEl>
                                          <p:spTgt spid="135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135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1352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35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25 -0.05556 L 0.925 0.17778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35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25" y="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35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35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35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35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35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5" dur="500" fill="hold"/>
                                        <p:tgtEl>
                                          <p:spTgt spid="135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6" dur="500" fill="hold"/>
                                        <p:tgtEl>
                                          <p:spTgt spid="135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" fill="hold"/>
                                        <p:tgtEl>
                                          <p:spTgt spid="1352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35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75 -0.04444 L 0.9 0.18889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135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25" y="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35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35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35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35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135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3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3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13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13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13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13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13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13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7" dur="500" fill="hold"/>
                                        <p:tgtEl>
                                          <p:spTgt spid="135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8" dur="500" fill="hold"/>
                                        <p:tgtEl>
                                          <p:spTgt spid="135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9" dur="500" fill="hold"/>
                                        <p:tgtEl>
                                          <p:spTgt spid="1352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135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2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17 -0.21111 L 0.92084 0.08889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135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33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35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135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135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135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135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1" dur="500" fill="hold"/>
                                        <p:tgtEl>
                                          <p:spTgt spid="135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2" dur="500" fill="hold"/>
                                        <p:tgtEl>
                                          <p:spTgt spid="135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3" dur="500" fill="hold"/>
                                        <p:tgtEl>
                                          <p:spTgt spid="1352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135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6" dur="500" fill="hold"/>
                                        <p:tgtEl>
                                          <p:spTgt spid="135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7" dur="500" fill="hold"/>
                                        <p:tgtEl>
                                          <p:spTgt spid="135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8" dur="500" fill="hold"/>
                                        <p:tgtEl>
                                          <p:spTgt spid="1352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135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1" dur="500" fill="hold"/>
                                        <p:tgtEl>
                                          <p:spTgt spid="135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2" dur="500" fill="hold"/>
                                        <p:tgtEl>
                                          <p:spTgt spid="135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3" dur="500" fill="hold"/>
                                        <p:tgtEl>
                                          <p:spTgt spid="1352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135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6" dur="500" fill="hold"/>
                                        <p:tgtEl>
                                          <p:spTgt spid="135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7" dur="500" fill="hold"/>
                                        <p:tgtEl>
                                          <p:spTgt spid="135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8" dur="500" fill="hold"/>
                                        <p:tgtEl>
                                          <p:spTgt spid="1352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35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1" dur="500" fill="hold"/>
                                        <p:tgtEl>
                                          <p:spTgt spid="135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2" dur="500" fill="hold"/>
                                        <p:tgtEl>
                                          <p:spTgt spid="135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3" dur="500" fill="hold"/>
                                        <p:tgtEl>
                                          <p:spTgt spid="1352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135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135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0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90833 0.02222 " pathEditMode="relative" rAng="0" ptsTypes="AA">
                                      <p:cBhvr>
                                        <p:cTn id="181" dur="2000" fill="hold"/>
                                        <p:tgtEl>
                                          <p:spTgt spid="135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417" y="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135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135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135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135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13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13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1" dur="80"/>
                                        <p:tgtEl>
                                          <p:spTgt spid="13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2" dur="80"/>
                                        <p:tgtEl>
                                          <p:spTgt spid="13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80"/>
                                        <p:tgtEl>
                                          <p:spTgt spid="13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8" grpId="0"/>
      <p:bldP spid="135178" grpId="1"/>
      <p:bldP spid="135211" grpId="0" animBg="1"/>
      <p:bldP spid="135212" grpId="0" animBg="1"/>
      <p:bldP spid="135213" grpId="0" animBg="1"/>
      <p:bldP spid="135214" grpId="0" animBg="1"/>
      <p:bldP spid="135215" grpId="0" animBg="1"/>
      <p:bldP spid="135215" grpId="1" animBg="1"/>
      <p:bldP spid="135218" grpId="0"/>
      <p:bldP spid="135218" grpId="1"/>
      <p:bldP spid="135219" grpId="0" animBg="1"/>
      <p:bldP spid="135219" grpId="1" animBg="1"/>
      <p:bldP spid="135220" grpId="0"/>
      <p:bldP spid="135220" grpId="1"/>
      <p:bldP spid="135221" grpId="0" animBg="1"/>
      <p:bldP spid="135221" grpId="1" animBg="1"/>
      <p:bldP spid="135222" grpId="0"/>
      <p:bldP spid="135222" grpId="1"/>
      <p:bldP spid="135223" grpId="0" animBg="1"/>
      <p:bldP spid="135223" grpId="1" animBg="1"/>
      <p:bldP spid="135224" grpId="0" animBg="1"/>
      <p:bldP spid="135225" grpId="0" animBg="1"/>
      <p:bldP spid="135226" grpId="0" animBg="1"/>
      <p:bldP spid="135227" grpId="0" animBg="1"/>
      <p:bldP spid="135228" grpId="0" animBg="1"/>
      <p:bldP spid="135229" grpId="0" animBg="1"/>
      <p:bldP spid="135230" grpId="0"/>
      <p:bldP spid="135230" grpId="1"/>
      <p:bldP spid="135231" grpId="0"/>
      <p:bldP spid="135231" grpId="1"/>
      <p:bldP spid="135232" grpId="0" animBg="1"/>
      <p:bldP spid="135232" grpId="1" animBg="1"/>
      <p:bldP spid="135233" grpId="0" animBg="1"/>
      <p:bldP spid="135233" grpId="1" animBg="1"/>
      <p:bldP spid="135236" grpId="0" build="allAtOnce"/>
      <p:bldP spid="135236" grpId="1" build="allAtOnce"/>
      <p:bldP spid="135237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LuocdoDiahinhVietNam_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800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4851400" y="0"/>
            <a:ext cx="4267200" cy="222726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457200" algn="just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8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Chỉ trên hình bên phần đồng bằng Bắc Bộ, đồng bằng Nam Bộ và dải đồng bằng Duyên hải miền Trung?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86116" y="5943600"/>
            <a:ext cx="3203866" cy="609600"/>
            <a:chOff x="1088" y="3680"/>
            <a:chExt cx="1904" cy="384"/>
          </a:xfrm>
        </p:grpSpPr>
        <p:sp>
          <p:nvSpPr>
            <p:cNvPr id="8226" name="AutoShape 5"/>
            <p:cNvSpPr>
              <a:spLocks noChangeArrowheads="1"/>
            </p:cNvSpPr>
            <p:nvPr/>
          </p:nvSpPr>
          <p:spPr bwMode="auto">
            <a:xfrm>
              <a:off x="1088" y="3680"/>
              <a:ext cx="1851" cy="384"/>
            </a:xfrm>
            <a:prstGeom prst="leftArrow">
              <a:avLst>
                <a:gd name="adj1" fmla="val 50000"/>
                <a:gd name="adj2" fmla="val 10625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7222" name="Text Box 6"/>
            <p:cNvSpPr txBox="1">
              <a:spLocks noChangeArrowheads="1"/>
            </p:cNvSpPr>
            <p:nvPr/>
          </p:nvSpPr>
          <p:spPr bwMode="auto">
            <a:xfrm>
              <a:off x="1296" y="3744"/>
              <a:ext cx="1696" cy="25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en-US" sz="2000" b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Đồng</a:t>
              </a:r>
              <a:r>
                <a:rPr lang="en-US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bằng</a:t>
              </a:r>
              <a:r>
                <a:rPr lang="en-US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Nam </a:t>
              </a:r>
              <a:r>
                <a:rPr lang="en-US" sz="2000" b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bộ</a:t>
              </a:r>
              <a:endPara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676400" y="1600200"/>
            <a:ext cx="2700338" cy="3124200"/>
            <a:chOff x="984" y="1008"/>
            <a:chExt cx="1701" cy="1968"/>
          </a:xfrm>
        </p:grpSpPr>
        <p:sp>
          <p:nvSpPr>
            <p:cNvPr id="8224" name="AutoShape 8"/>
            <p:cNvSpPr>
              <a:spLocks noChangeArrowheads="1"/>
            </p:cNvSpPr>
            <p:nvPr/>
          </p:nvSpPr>
          <p:spPr bwMode="auto">
            <a:xfrm rot="5243253">
              <a:off x="1127" y="1417"/>
              <a:ext cx="1968" cy="1149"/>
            </a:xfrm>
            <a:custGeom>
              <a:avLst/>
              <a:gdLst>
                <a:gd name="T0" fmla="*/ 91 w 21600"/>
                <a:gd name="T1" fmla="*/ 0 h 21600"/>
                <a:gd name="T2" fmla="*/ 22 w 21600"/>
                <a:gd name="T3" fmla="*/ 30 h 21600"/>
                <a:gd name="T4" fmla="*/ 90 w 21600"/>
                <a:gd name="T5" fmla="*/ 15 h 21600"/>
                <a:gd name="T6" fmla="*/ 202 w 21600"/>
                <a:gd name="T7" fmla="*/ 31 h 21600"/>
                <a:gd name="T8" fmla="*/ 157 w 21600"/>
                <a:gd name="T9" fmla="*/ 46 h 21600"/>
                <a:gd name="T10" fmla="*/ 112 w 21600"/>
                <a:gd name="T11" fmla="*/ 31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58 h 21600"/>
                <a:gd name="T20" fmla="*/ 18439 w 21600"/>
                <a:gd name="T21" fmla="*/ 1844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63" y="5399"/>
                    <a:pt x="5464" y="7747"/>
                    <a:pt x="5401" y="10683"/>
                  </a:cubicBezTo>
                  <a:lnTo>
                    <a:pt x="2" y="10566"/>
                  </a:lnTo>
                  <a:cubicBezTo>
                    <a:pt x="129" y="4694"/>
                    <a:pt x="4926" y="-1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5" name="WordArt 9"/>
            <p:cNvSpPr>
              <a:spLocks noChangeArrowheads="1" noChangeShapeType="1" noTextEdit="1"/>
            </p:cNvSpPr>
            <p:nvPr/>
          </p:nvSpPr>
          <p:spPr bwMode="auto">
            <a:xfrm rot="5905978">
              <a:off x="885" y="1182"/>
              <a:ext cx="1789" cy="1592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2247812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Đồng bằng duyên hải miền Trung</a:t>
              </a:r>
            </a:p>
          </p:txBody>
        </p:sp>
      </p:grpSp>
      <p:sp>
        <p:nvSpPr>
          <p:cNvPr id="137229" name="Freeform 13"/>
          <p:cNvSpPr>
            <a:spLocks/>
          </p:cNvSpPr>
          <p:nvPr/>
        </p:nvSpPr>
        <p:spPr bwMode="auto">
          <a:xfrm>
            <a:off x="1282700" y="635000"/>
            <a:ext cx="1231900" cy="1130300"/>
          </a:xfrm>
          <a:custGeom>
            <a:avLst/>
            <a:gdLst>
              <a:gd name="T0" fmla="*/ 1231900 w 776"/>
              <a:gd name="T1" fmla="*/ 279400 h 712"/>
              <a:gd name="T2" fmla="*/ 1155700 w 776"/>
              <a:gd name="T3" fmla="*/ 355600 h 712"/>
              <a:gd name="T4" fmla="*/ 1079500 w 776"/>
              <a:gd name="T5" fmla="*/ 355600 h 712"/>
              <a:gd name="T6" fmla="*/ 1003300 w 776"/>
              <a:gd name="T7" fmla="*/ 431800 h 712"/>
              <a:gd name="T8" fmla="*/ 1003300 w 776"/>
              <a:gd name="T9" fmla="*/ 508000 h 712"/>
              <a:gd name="T10" fmla="*/ 927100 w 776"/>
              <a:gd name="T11" fmla="*/ 584200 h 712"/>
              <a:gd name="T12" fmla="*/ 850900 w 776"/>
              <a:gd name="T13" fmla="*/ 508000 h 712"/>
              <a:gd name="T14" fmla="*/ 774700 w 776"/>
              <a:gd name="T15" fmla="*/ 508000 h 712"/>
              <a:gd name="T16" fmla="*/ 774700 w 776"/>
              <a:gd name="T17" fmla="*/ 584200 h 712"/>
              <a:gd name="T18" fmla="*/ 698500 w 776"/>
              <a:gd name="T19" fmla="*/ 584200 h 712"/>
              <a:gd name="T20" fmla="*/ 622300 w 776"/>
              <a:gd name="T21" fmla="*/ 508000 h 712"/>
              <a:gd name="T22" fmla="*/ 546100 w 776"/>
              <a:gd name="T23" fmla="*/ 660400 h 712"/>
              <a:gd name="T24" fmla="*/ 622300 w 776"/>
              <a:gd name="T25" fmla="*/ 736600 h 712"/>
              <a:gd name="T26" fmla="*/ 546100 w 776"/>
              <a:gd name="T27" fmla="*/ 812800 h 712"/>
              <a:gd name="T28" fmla="*/ 469900 w 776"/>
              <a:gd name="T29" fmla="*/ 812800 h 712"/>
              <a:gd name="T30" fmla="*/ 393700 w 776"/>
              <a:gd name="T31" fmla="*/ 889000 h 712"/>
              <a:gd name="T32" fmla="*/ 393700 w 776"/>
              <a:gd name="T33" fmla="*/ 965200 h 712"/>
              <a:gd name="T34" fmla="*/ 317500 w 776"/>
              <a:gd name="T35" fmla="*/ 965200 h 712"/>
              <a:gd name="T36" fmla="*/ 317500 w 776"/>
              <a:gd name="T37" fmla="*/ 1117600 h 712"/>
              <a:gd name="T38" fmla="*/ 241300 w 776"/>
              <a:gd name="T39" fmla="*/ 1041400 h 712"/>
              <a:gd name="T40" fmla="*/ 88900 w 776"/>
              <a:gd name="T41" fmla="*/ 889000 h 712"/>
              <a:gd name="T42" fmla="*/ 88900 w 776"/>
              <a:gd name="T43" fmla="*/ 812800 h 712"/>
              <a:gd name="T44" fmla="*/ 241300 w 776"/>
              <a:gd name="T45" fmla="*/ 812800 h 712"/>
              <a:gd name="T46" fmla="*/ 317500 w 776"/>
              <a:gd name="T47" fmla="*/ 889000 h 712"/>
              <a:gd name="T48" fmla="*/ 317500 w 776"/>
              <a:gd name="T49" fmla="*/ 736600 h 712"/>
              <a:gd name="T50" fmla="*/ 88900 w 776"/>
              <a:gd name="T51" fmla="*/ 660400 h 712"/>
              <a:gd name="T52" fmla="*/ 165100 w 776"/>
              <a:gd name="T53" fmla="*/ 584200 h 712"/>
              <a:gd name="T54" fmla="*/ 241300 w 776"/>
              <a:gd name="T55" fmla="*/ 584200 h 712"/>
              <a:gd name="T56" fmla="*/ 88900 w 776"/>
              <a:gd name="T57" fmla="*/ 431800 h 712"/>
              <a:gd name="T58" fmla="*/ 12700 w 776"/>
              <a:gd name="T59" fmla="*/ 431800 h 712"/>
              <a:gd name="T60" fmla="*/ 12700 w 776"/>
              <a:gd name="T61" fmla="*/ 50800 h 712"/>
              <a:gd name="T62" fmla="*/ 88900 w 776"/>
              <a:gd name="T63" fmla="*/ 127000 h 712"/>
              <a:gd name="T64" fmla="*/ 165100 w 776"/>
              <a:gd name="T65" fmla="*/ 279400 h 712"/>
              <a:gd name="T66" fmla="*/ 241300 w 776"/>
              <a:gd name="T67" fmla="*/ 355600 h 712"/>
              <a:gd name="T68" fmla="*/ 317500 w 776"/>
              <a:gd name="T69" fmla="*/ 355600 h 712"/>
              <a:gd name="T70" fmla="*/ 241300 w 776"/>
              <a:gd name="T71" fmla="*/ 203200 h 712"/>
              <a:gd name="T72" fmla="*/ 393700 w 776"/>
              <a:gd name="T73" fmla="*/ 203200 h 712"/>
              <a:gd name="T74" fmla="*/ 469900 w 776"/>
              <a:gd name="T75" fmla="*/ 279400 h 712"/>
              <a:gd name="T76" fmla="*/ 546100 w 776"/>
              <a:gd name="T77" fmla="*/ 279400 h 712"/>
              <a:gd name="T78" fmla="*/ 469900 w 776"/>
              <a:gd name="T79" fmla="*/ 355600 h 712"/>
              <a:gd name="T80" fmla="*/ 774700 w 776"/>
              <a:gd name="T81" fmla="*/ 431800 h 712"/>
              <a:gd name="T82" fmla="*/ 927100 w 776"/>
              <a:gd name="T83" fmla="*/ 431800 h 712"/>
              <a:gd name="T84" fmla="*/ 927100 w 776"/>
              <a:gd name="T85" fmla="*/ 279400 h 712"/>
              <a:gd name="T86" fmla="*/ 1003300 w 776"/>
              <a:gd name="T87" fmla="*/ 203200 h 712"/>
              <a:gd name="T88" fmla="*/ 1003300 w 776"/>
              <a:gd name="T89" fmla="*/ 279400 h 712"/>
              <a:gd name="T90" fmla="*/ 1155700 w 776"/>
              <a:gd name="T91" fmla="*/ 279400 h 712"/>
              <a:gd name="T92" fmla="*/ 1231900 w 776"/>
              <a:gd name="T93" fmla="*/ 279400 h 71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776"/>
              <a:gd name="T142" fmla="*/ 0 h 712"/>
              <a:gd name="T143" fmla="*/ 776 w 776"/>
              <a:gd name="T144" fmla="*/ 712 h 71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776" h="712">
                <a:moveTo>
                  <a:pt x="776" y="176"/>
                </a:moveTo>
                <a:cubicBezTo>
                  <a:pt x="776" y="184"/>
                  <a:pt x="744" y="216"/>
                  <a:pt x="728" y="224"/>
                </a:cubicBezTo>
                <a:cubicBezTo>
                  <a:pt x="712" y="232"/>
                  <a:pt x="696" y="216"/>
                  <a:pt x="680" y="224"/>
                </a:cubicBezTo>
                <a:cubicBezTo>
                  <a:pt x="664" y="232"/>
                  <a:pt x="640" y="256"/>
                  <a:pt x="632" y="272"/>
                </a:cubicBezTo>
                <a:cubicBezTo>
                  <a:pt x="624" y="288"/>
                  <a:pt x="640" y="304"/>
                  <a:pt x="632" y="320"/>
                </a:cubicBezTo>
                <a:cubicBezTo>
                  <a:pt x="624" y="336"/>
                  <a:pt x="600" y="368"/>
                  <a:pt x="584" y="368"/>
                </a:cubicBezTo>
                <a:cubicBezTo>
                  <a:pt x="568" y="368"/>
                  <a:pt x="552" y="328"/>
                  <a:pt x="536" y="320"/>
                </a:cubicBezTo>
                <a:cubicBezTo>
                  <a:pt x="520" y="312"/>
                  <a:pt x="496" y="312"/>
                  <a:pt x="488" y="320"/>
                </a:cubicBezTo>
                <a:cubicBezTo>
                  <a:pt x="480" y="328"/>
                  <a:pt x="496" y="360"/>
                  <a:pt x="488" y="368"/>
                </a:cubicBezTo>
                <a:cubicBezTo>
                  <a:pt x="480" y="376"/>
                  <a:pt x="456" y="376"/>
                  <a:pt x="440" y="368"/>
                </a:cubicBezTo>
                <a:cubicBezTo>
                  <a:pt x="424" y="360"/>
                  <a:pt x="408" y="312"/>
                  <a:pt x="392" y="320"/>
                </a:cubicBezTo>
                <a:cubicBezTo>
                  <a:pt x="376" y="328"/>
                  <a:pt x="344" y="392"/>
                  <a:pt x="344" y="416"/>
                </a:cubicBezTo>
                <a:cubicBezTo>
                  <a:pt x="344" y="440"/>
                  <a:pt x="392" y="448"/>
                  <a:pt x="392" y="464"/>
                </a:cubicBezTo>
                <a:cubicBezTo>
                  <a:pt x="392" y="480"/>
                  <a:pt x="360" y="504"/>
                  <a:pt x="344" y="512"/>
                </a:cubicBezTo>
                <a:cubicBezTo>
                  <a:pt x="328" y="520"/>
                  <a:pt x="312" y="504"/>
                  <a:pt x="296" y="512"/>
                </a:cubicBezTo>
                <a:cubicBezTo>
                  <a:pt x="280" y="520"/>
                  <a:pt x="256" y="544"/>
                  <a:pt x="248" y="560"/>
                </a:cubicBezTo>
                <a:cubicBezTo>
                  <a:pt x="240" y="576"/>
                  <a:pt x="256" y="600"/>
                  <a:pt x="248" y="608"/>
                </a:cubicBezTo>
                <a:cubicBezTo>
                  <a:pt x="240" y="616"/>
                  <a:pt x="208" y="592"/>
                  <a:pt x="200" y="608"/>
                </a:cubicBezTo>
                <a:cubicBezTo>
                  <a:pt x="192" y="624"/>
                  <a:pt x="208" y="696"/>
                  <a:pt x="200" y="704"/>
                </a:cubicBezTo>
                <a:cubicBezTo>
                  <a:pt x="192" y="712"/>
                  <a:pt x="176" y="680"/>
                  <a:pt x="152" y="656"/>
                </a:cubicBezTo>
                <a:cubicBezTo>
                  <a:pt x="128" y="632"/>
                  <a:pt x="72" y="584"/>
                  <a:pt x="56" y="560"/>
                </a:cubicBezTo>
                <a:cubicBezTo>
                  <a:pt x="40" y="536"/>
                  <a:pt x="40" y="520"/>
                  <a:pt x="56" y="512"/>
                </a:cubicBezTo>
                <a:cubicBezTo>
                  <a:pt x="72" y="504"/>
                  <a:pt x="128" y="504"/>
                  <a:pt x="152" y="512"/>
                </a:cubicBezTo>
                <a:cubicBezTo>
                  <a:pt x="176" y="520"/>
                  <a:pt x="192" y="568"/>
                  <a:pt x="200" y="560"/>
                </a:cubicBezTo>
                <a:cubicBezTo>
                  <a:pt x="208" y="552"/>
                  <a:pt x="224" y="488"/>
                  <a:pt x="200" y="464"/>
                </a:cubicBezTo>
                <a:cubicBezTo>
                  <a:pt x="176" y="440"/>
                  <a:pt x="72" y="432"/>
                  <a:pt x="56" y="416"/>
                </a:cubicBezTo>
                <a:cubicBezTo>
                  <a:pt x="40" y="400"/>
                  <a:pt x="88" y="376"/>
                  <a:pt x="104" y="368"/>
                </a:cubicBezTo>
                <a:cubicBezTo>
                  <a:pt x="120" y="360"/>
                  <a:pt x="160" y="384"/>
                  <a:pt x="152" y="368"/>
                </a:cubicBezTo>
                <a:cubicBezTo>
                  <a:pt x="144" y="352"/>
                  <a:pt x="80" y="288"/>
                  <a:pt x="56" y="272"/>
                </a:cubicBezTo>
                <a:cubicBezTo>
                  <a:pt x="32" y="256"/>
                  <a:pt x="16" y="312"/>
                  <a:pt x="8" y="272"/>
                </a:cubicBezTo>
                <a:cubicBezTo>
                  <a:pt x="0" y="232"/>
                  <a:pt x="0" y="64"/>
                  <a:pt x="8" y="32"/>
                </a:cubicBezTo>
                <a:cubicBezTo>
                  <a:pt x="16" y="0"/>
                  <a:pt x="40" y="56"/>
                  <a:pt x="56" y="80"/>
                </a:cubicBezTo>
                <a:cubicBezTo>
                  <a:pt x="72" y="104"/>
                  <a:pt x="88" y="152"/>
                  <a:pt x="104" y="176"/>
                </a:cubicBezTo>
                <a:cubicBezTo>
                  <a:pt x="120" y="200"/>
                  <a:pt x="136" y="216"/>
                  <a:pt x="152" y="224"/>
                </a:cubicBezTo>
                <a:cubicBezTo>
                  <a:pt x="168" y="232"/>
                  <a:pt x="200" y="240"/>
                  <a:pt x="200" y="224"/>
                </a:cubicBezTo>
                <a:cubicBezTo>
                  <a:pt x="200" y="208"/>
                  <a:pt x="144" y="144"/>
                  <a:pt x="152" y="128"/>
                </a:cubicBezTo>
                <a:cubicBezTo>
                  <a:pt x="160" y="112"/>
                  <a:pt x="224" y="120"/>
                  <a:pt x="248" y="128"/>
                </a:cubicBezTo>
                <a:cubicBezTo>
                  <a:pt x="272" y="136"/>
                  <a:pt x="280" y="168"/>
                  <a:pt x="296" y="176"/>
                </a:cubicBezTo>
                <a:cubicBezTo>
                  <a:pt x="312" y="184"/>
                  <a:pt x="344" y="168"/>
                  <a:pt x="344" y="176"/>
                </a:cubicBezTo>
                <a:cubicBezTo>
                  <a:pt x="344" y="184"/>
                  <a:pt x="272" y="208"/>
                  <a:pt x="296" y="224"/>
                </a:cubicBezTo>
                <a:cubicBezTo>
                  <a:pt x="320" y="240"/>
                  <a:pt x="440" y="264"/>
                  <a:pt x="488" y="272"/>
                </a:cubicBezTo>
                <a:cubicBezTo>
                  <a:pt x="536" y="280"/>
                  <a:pt x="568" y="288"/>
                  <a:pt x="584" y="272"/>
                </a:cubicBezTo>
                <a:cubicBezTo>
                  <a:pt x="600" y="256"/>
                  <a:pt x="576" y="200"/>
                  <a:pt x="584" y="176"/>
                </a:cubicBezTo>
                <a:cubicBezTo>
                  <a:pt x="592" y="152"/>
                  <a:pt x="624" y="128"/>
                  <a:pt x="632" y="128"/>
                </a:cubicBezTo>
                <a:cubicBezTo>
                  <a:pt x="640" y="128"/>
                  <a:pt x="616" y="168"/>
                  <a:pt x="632" y="176"/>
                </a:cubicBezTo>
                <a:cubicBezTo>
                  <a:pt x="648" y="184"/>
                  <a:pt x="704" y="176"/>
                  <a:pt x="728" y="176"/>
                </a:cubicBezTo>
                <a:cubicBezTo>
                  <a:pt x="752" y="176"/>
                  <a:pt x="776" y="168"/>
                  <a:pt x="776" y="176"/>
                </a:cubicBezTo>
                <a:close/>
              </a:path>
            </a:pathLst>
          </a:custGeom>
          <a:solidFill>
            <a:srgbClr val="00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7230" name="Freeform 14"/>
          <p:cNvSpPr>
            <a:spLocks/>
          </p:cNvSpPr>
          <p:nvPr/>
        </p:nvSpPr>
        <p:spPr bwMode="auto">
          <a:xfrm>
            <a:off x="914400" y="5080000"/>
            <a:ext cx="1409700" cy="1473200"/>
          </a:xfrm>
          <a:custGeom>
            <a:avLst/>
            <a:gdLst>
              <a:gd name="T0" fmla="*/ 1371600 w 888"/>
              <a:gd name="T1" fmla="*/ 482600 h 928"/>
              <a:gd name="T2" fmla="*/ 1143000 w 888"/>
              <a:gd name="T3" fmla="*/ 482600 h 928"/>
              <a:gd name="T4" fmla="*/ 1066800 w 888"/>
              <a:gd name="T5" fmla="*/ 406400 h 928"/>
              <a:gd name="T6" fmla="*/ 1219200 w 888"/>
              <a:gd name="T7" fmla="*/ 254000 h 928"/>
              <a:gd name="T8" fmla="*/ 1219200 w 888"/>
              <a:gd name="T9" fmla="*/ 177800 h 928"/>
              <a:gd name="T10" fmla="*/ 838200 w 888"/>
              <a:gd name="T11" fmla="*/ 177800 h 928"/>
              <a:gd name="T12" fmla="*/ 762000 w 888"/>
              <a:gd name="T13" fmla="*/ 25400 h 928"/>
              <a:gd name="T14" fmla="*/ 609600 w 888"/>
              <a:gd name="T15" fmla="*/ 25400 h 928"/>
              <a:gd name="T16" fmla="*/ 609600 w 888"/>
              <a:gd name="T17" fmla="*/ 177800 h 928"/>
              <a:gd name="T18" fmla="*/ 609600 w 888"/>
              <a:gd name="T19" fmla="*/ 254000 h 928"/>
              <a:gd name="T20" fmla="*/ 762000 w 888"/>
              <a:gd name="T21" fmla="*/ 330200 h 928"/>
              <a:gd name="T22" fmla="*/ 762000 w 888"/>
              <a:gd name="T23" fmla="*/ 406400 h 928"/>
              <a:gd name="T24" fmla="*/ 685800 w 888"/>
              <a:gd name="T25" fmla="*/ 330200 h 928"/>
              <a:gd name="T26" fmla="*/ 609600 w 888"/>
              <a:gd name="T27" fmla="*/ 330200 h 928"/>
              <a:gd name="T28" fmla="*/ 533400 w 888"/>
              <a:gd name="T29" fmla="*/ 254000 h 928"/>
              <a:gd name="T30" fmla="*/ 457200 w 888"/>
              <a:gd name="T31" fmla="*/ 330200 h 928"/>
              <a:gd name="T32" fmla="*/ 381000 w 888"/>
              <a:gd name="T33" fmla="*/ 330200 h 928"/>
              <a:gd name="T34" fmla="*/ 381000 w 888"/>
              <a:gd name="T35" fmla="*/ 482600 h 928"/>
              <a:gd name="T36" fmla="*/ 304800 w 888"/>
              <a:gd name="T37" fmla="*/ 330200 h 928"/>
              <a:gd name="T38" fmla="*/ 228600 w 888"/>
              <a:gd name="T39" fmla="*/ 330200 h 928"/>
              <a:gd name="T40" fmla="*/ 228600 w 888"/>
              <a:gd name="T41" fmla="*/ 406400 h 928"/>
              <a:gd name="T42" fmla="*/ 152400 w 888"/>
              <a:gd name="T43" fmla="*/ 482600 h 928"/>
              <a:gd name="T44" fmla="*/ 76200 w 888"/>
              <a:gd name="T45" fmla="*/ 482600 h 928"/>
              <a:gd name="T46" fmla="*/ 0 w 888"/>
              <a:gd name="T47" fmla="*/ 558800 h 928"/>
              <a:gd name="T48" fmla="*/ 76200 w 888"/>
              <a:gd name="T49" fmla="*/ 711200 h 928"/>
              <a:gd name="T50" fmla="*/ 228600 w 888"/>
              <a:gd name="T51" fmla="*/ 635000 h 928"/>
              <a:gd name="T52" fmla="*/ 152400 w 888"/>
              <a:gd name="T53" fmla="*/ 787400 h 928"/>
              <a:gd name="T54" fmla="*/ 152400 w 888"/>
              <a:gd name="T55" fmla="*/ 863600 h 928"/>
              <a:gd name="T56" fmla="*/ 152400 w 888"/>
              <a:gd name="T57" fmla="*/ 939800 h 928"/>
              <a:gd name="T58" fmla="*/ 76200 w 888"/>
              <a:gd name="T59" fmla="*/ 1092200 h 928"/>
              <a:gd name="T60" fmla="*/ 152400 w 888"/>
              <a:gd name="T61" fmla="*/ 1244600 h 928"/>
              <a:gd name="T62" fmla="*/ 152400 w 888"/>
              <a:gd name="T63" fmla="*/ 1320800 h 928"/>
              <a:gd name="T64" fmla="*/ 76200 w 888"/>
              <a:gd name="T65" fmla="*/ 1320800 h 928"/>
              <a:gd name="T66" fmla="*/ 76200 w 888"/>
              <a:gd name="T67" fmla="*/ 1397000 h 928"/>
              <a:gd name="T68" fmla="*/ 76200 w 888"/>
              <a:gd name="T69" fmla="*/ 1473200 h 928"/>
              <a:gd name="T70" fmla="*/ 228600 w 888"/>
              <a:gd name="T71" fmla="*/ 1397000 h 928"/>
              <a:gd name="T72" fmla="*/ 228600 w 888"/>
              <a:gd name="T73" fmla="*/ 1244600 h 928"/>
              <a:gd name="T74" fmla="*/ 381000 w 888"/>
              <a:gd name="T75" fmla="*/ 1244600 h 928"/>
              <a:gd name="T76" fmla="*/ 457200 w 888"/>
              <a:gd name="T77" fmla="*/ 1092200 h 928"/>
              <a:gd name="T78" fmla="*/ 609600 w 888"/>
              <a:gd name="T79" fmla="*/ 1092200 h 928"/>
              <a:gd name="T80" fmla="*/ 762000 w 888"/>
              <a:gd name="T81" fmla="*/ 1016000 h 928"/>
              <a:gd name="T82" fmla="*/ 838200 w 888"/>
              <a:gd name="T83" fmla="*/ 939800 h 928"/>
              <a:gd name="T84" fmla="*/ 914400 w 888"/>
              <a:gd name="T85" fmla="*/ 787400 h 928"/>
              <a:gd name="T86" fmla="*/ 914400 w 888"/>
              <a:gd name="T87" fmla="*/ 711200 h 928"/>
              <a:gd name="T88" fmla="*/ 990600 w 888"/>
              <a:gd name="T89" fmla="*/ 711200 h 928"/>
              <a:gd name="T90" fmla="*/ 990600 w 888"/>
              <a:gd name="T91" fmla="*/ 635000 h 928"/>
              <a:gd name="T92" fmla="*/ 1066800 w 888"/>
              <a:gd name="T93" fmla="*/ 558800 h 928"/>
              <a:gd name="T94" fmla="*/ 1143000 w 888"/>
              <a:gd name="T95" fmla="*/ 635000 h 928"/>
              <a:gd name="T96" fmla="*/ 1371600 w 888"/>
              <a:gd name="T97" fmla="*/ 558800 h 928"/>
              <a:gd name="T98" fmla="*/ 1371600 w 888"/>
              <a:gd name="T99" fmla="*/ 482600 h 92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888"/>
              <a:gd name="T151" fmla="*/ 0 h 928"/>
              <a:gd name="T152" fmla="*/ 888 w 888"/>
              <a:gd name="T153" fmla="*/ 928 h 928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888" h="928">
                <a:moveTo>
                  <a:pt x="864" y="304"/>
                </a:moveTo>
                <a:cubicBezTo>
                  <a:pt x="840" y="296"/>
                  <a:pt x="752" y="312"/>
                  <a:pt x="720" y="304"/>
                </a:cubicBezTo>
                <a:cubicBezTo>
                  <a:pt x="688" y="296"/>
                  <a:pt x="664" y="280"/>
                  <a:pt x="672" y="256"/>
                </a:cubicBezTo>
                <a:cubicBezTo>
                  <a:pt x="680" y="232"/>
                  <a:pt x="752" y="184"/>
                  <a:pt x="768" y="160"/>
                </a:cubicBezTo>
                <a:cubicBezTo>
                  <a:pt x="784" y="136"/>
                  <a:pt x="808" y="120"/>
                  <a:pt x="768" y="112"/>
                </a:cubicBezTo>
                <a:cubicBezTo>
                  <a:pt x="728" y="104"/>
                  <a:pt x="576" y="128"/>
                  <a:pt x="528" y="112"/>
                </a:cubicBezTo>
                <a:cubicBezTo>
                  <a:pt x="480" y="96"/>
                  <a:pt x="504" y="32"/>
                  <a:pt x="480" y="16"/>
                </a:cubicBezTo>
                <a:cubicBezTo>
                  <a:pt x="456" y="0"/>
                  <a:pt x="400" y="0"/>
                  <a:pt x="384" y="16"/>
                </a:cubicBezTo>
                <a:cubicBezTo>
                  <a:pt x="368" y="32"/>
                  <a:pt x="384" y="88"/>
                  <a:pt x="384" y="112"/>
                </a:cubicBezTo>
                <a:cubicBezTo>
                  <a:pt x="384" y="136"/>
                  <a:pt x="368" y="144"/>
                  <a:pt x="384" y="160"/>
                </a:cubicBezTo>
                <a:cubicBezTo>
                  <a:pt x="400" y="176"/>
                  <a:pt x="464" y="192"/>
                  <a:pt x="480" y="208"/>
                </a:cubicBezTo>
                <a:cubicBezTo>
                  <a:pt x="496" y="224"/>
                  <a:pt x="488" y="256"/>
                  <a:pt x="480" y="256"/>
                </a:cubicBezTo>
                <a:cubicBezTo>
                  <a:pt x="472" y="256"/>
                  <a:pt x="448" y="216"/>
                  <a:pt x="432" y="208"/>
                </a:cubicBezTo>
                <a:cubicBezTo>
                  <a:pt x="416" y="200"/>
                  <a:pt x="400" y="216"/>
                  <a:pt x="384" y="208"/>
                </a:cubicBezTo>
                <a:cubicBezTo>
                  <a:pt x="368" y="200"/>
                  <a:pt x="352" y="160"/>
                  <a:pt x="336" y="160"/>
                </a:cubicBezTo>
                <a:cubicBezTo>
                  <a:pt x="320" y="160"/>
                  <a:pt x="304" y="200"/>
                  <a:pt x="288" y="208"/>
                </a:cubicBezTo>
                <a:cubicBezTo>
                  <a:pt x="272" y="216"/>
                  <a:pt x="248" y="192"/>
                  <a:pt x="240" y="208"/>
                </a:cubicBezTo>
                <a:cubicBezTo>
                  <a:pt x="232" y="224"/>
                  <a:pt x="248" y="304"/>
                  <a:pt x="240" y="304"/>
                </a:cubicBezTo>
                <a:cubicBezTo>
                  <a:pt x="232" y="304"/>
                  <a:pt x="208" y="224"/>
                  <a:pt x="192" y="208"/>
                </a:cubicBezTo>
                <a:cubicBezTo>
                  <a:pt x="176" y="192"/>
                  <a:pt x="152" y="200"/>
                  <a:pt x="144" y="208"/>
                </a:cubicBezTo>
                <a:cubicBezTo>
                  <a:pt x="136" y="216"/>
                  <a:pt x="152" y="240"/>
                  <a:pt x="144" y="256"/>
                </a:cubicBezTo>
                <a:cubicBezTo>
                  <a:pt x="136" y="272"/>
                  <a:pt x="112" y="296"/>
                  <a:pt x="96" y="304"/>
                </a:cubicBezTo>
                <a:cubicBezTo>
                  <a:pt x="80" y="312"/>
                  <a:pt x="64" y="296"/>
                  <a:pt x="48" y="304"/>
                </a:cubicBezTo>
                <a:cubicBezTo>
                  <a:pt x="32" y="312"/>
                  <a:pt x="0" y="328"/>
                  <a:pt x="0" y="352"/>
                </a:cubicBezTo>
                <a:cubicBezTo>
                  <a:pt x="0" y="376"/>
                  <a:pt x="24" y="440"/>
                  <a:pt x="48" y="448"/>
                </a:cubicBezTo>
                <a:cubicBezTo>
                  <a:pt x="72" y="456"/>
                  <a:pt x="136" y="392"/>
                  <a:pt x="144" y="400"/>
                </a:cubicBezTo>
                <a:cubicBezTo>
                  <a:pt x="152" y="408"/>
                  <a:pt x="104" y="472"/>
                  <a:pt x="96" y="496"/>
                </a:cubicBezTo>
                <a:cubicBezTo>
                  <a:pt x="88" y="520"/>
                  <a:pt x="96" y="528"/>
                  <a:pt x="96" y="544"/>
                </a:cubicBezTo>
                <a:cubicBezTo>
                  <a:pt x="96" y="560"/>
                  <a:pt x="104" y="568"/>
                  <a:pt x="96" y="592"/>
                </a:cubicBezTo>
                <a:cubicBezTo>
                  <a:pt x="88" y="616"/>
                  <a:pt x="48" y="656"/>
                  <a:pt x="48" y="688"/>
                </a:cubicBezTo>
                <a:cubicBezTo>
                  <a:pt x="48" y="720"/>
                  <a:pt x="88" y="760"/>
                  <a:pt x="96" y="784"/>
                </a:cubicBezTo>
                <a:cubicBezTo>
                  <a:pt x="104" y="808"/>
                  <a:pt x="104" y="824"/>
                  <a:pt x="96" y="832"/>
                </a:cubicBezTo>
                <a:cubicBezTo>
                  <a:pt x="88" y="840"/>
                  <a:pt x="56" y="824"/>
                  <a:pt x="48" y="832"/>
                </a:cubicBezTo>
                <a:cubicBezTo>
                  <a:pt x="40" y="840"/>
                  <a:pt x="48" y="864"/>
                  <a:pt x="48" y="880"/>
                </a:cubicBezTo>
                <a:cubicBezTo>
                  <a:pt x="48" y="896"/>
                  <a:pt x="32" y="928"/>
                  <a:pt x="48" y="928"/>
                </a:cubicBezTo>
                <a:cubicBezTo>
                  <a:pt x="64" y="928"/>
                  <a:pt x="128" y="904"/>
                  <a:pt x="144" y="880"/>
                </a:cubicBezTo>
                <a:cubicBezTo>
                  <a:pt x="160" y="856"/>
                  <a:pt x="128" y="800"/>
                  <a:pt x="144" y="784"/>
                </a:cubicBezTo>
                <a:cubicBezTo>
                  <a:pt x="160" y="768"/>
                  <a:pt x="216" y="800"/>
                  <a:pt x="240" y="784"/>
                </a:cubicBezTo>
                <a:cubicBezTo>
                  <a:pt x="264" y="768"/>
                  <a:pt x="264" y="704"/>
                  <a:pt x="288" y="688"/>
                </a:cubicBezTo>
                <a:cubicBezTo>
                  <a:pt x="312" y="672"/>
                  <a:pt x="352" y="696"/>
                  <a:pt x="384" y="688"/>
                </a:cubicBezTo>
                <a:cubicBezTo>
                  <a:pt x="416" y="680"/>
                  <a:pt x="456" y="656"/>
                  <a:pt x="480" y="640"/>
                </a:cubicBezTo>
                <a:cubicBezTo>
                  <a:pt x="504" y="624"/>
                  <a:pt x="512" y="616"/>
                  <a:pt x="528" y="592"/>
                </a:cubicBezTo>
                <a:cubicBezTo>
                  <a:pt x="544" y="568"/>
                  <a:pt x="568" y="520"/>
                  <a:pt x="576" y="496"/>
                </a:cubicBezTo>
                <a:cubicBezTo>
                  <a:pt x="584" y="472"/>
                  <a:pt x="568" y="456"/>
                  <a:pt x="576" y="448"/>
                </a:cubicBezTo>
                <a:cubicBezTo>
                  <a:pt x="584" y="440"/>
                  <a:pt x="616" y="456"/>
                  <a:pt x="624" y="448"/>
                </a:cubicBezTo>
                <a:cubicBezTo>
                  <a:pt x="632" y="440"/>
                  <a:pt x="616" y="416"/>
                  <a:pt x="624" y="400"/>
                </a:cubicBezTo>
                <a:cubicBezTo>
                  <a:pt x="632" y="384"/>
                  <a:pt x="656" y="352"/>
                  <a:pt x="672" y="352"/>
                </a:cubicBezTo>
                <a:cubicBezTo>
                  <a:pt x="688" y="352"/>
                  <a:pt x="688" y="400"/>
                  <a:pt x="720" y="400"/>
                </a:cubicBezTo>
                <a:cubicBezTo>
                  <a:pt x="752" y="400"/>
                  <a:pt x="840" y="368"/>
                  <a:pt x="864" y="352"/>
                </a:cubicBezTo>
                <a:cubicBezTo>
                  <a:pt x="888" y="336"/>
                  <a:pt x="888" y="312"/>
                  <a:pt x="864" y="304"/>
                </a:cubicBezTo>
                <a:close/>
              </a:path>
            </a:pathLst>
          </a:cu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7231" name="Freeform 15"/>
          <p:cNvSpPr>
            <a:spLocks/>
          </p:cNvSpPr>
          <p:nvPr/>
        </p:nvSpPr>
        <p:spPr bwMode="auto">
          <a:xfrm>
            <a:off x="1193800" y="1663700"/>
            <a:ext cx="1879600" cy="3987800"/>
          </a:xfrm>
          <a:custGeom>
            <a:avLst/>
            <a:gdLst>
              <a:gd name="T0" fmla="*/ 330200 w 1184"/>
              <a:gd name="T1" fmla="*/ 12700 h 2512"/>
              <a:gd name="T2" fmla="*/ 101600 w 1184"/>
              <a:gd name="T3" fmla="*/ 12700 h 2512"/>
              <a:gd name="T4" fmla="*/ 25400 w 1184"/>
              <a:gd name="T5" fmla="*/ 88900 h 2512"/>
              <a:gd name="T6" fmla="*/ 177800 w 1184"/>
              <a:gd name="T7" fmla="*/ 241300 h 2512"/>
              <a:gd name="T8" fmla="*/ 177800 w 1184"/>
              <a:gd name="T9" fmla="*/ 469900 h 2512"/>
              <a:gd name="T10" fmla="*/ 482600 w 1184"/>
              <a:gd name="T11" fmla="*/ 622300 h 2512"/>
              <a:gd name="T12" fmla="*/ 558800 w 1184"/>
              <a:gd name="T13" fmla="*/ 927100 h 2512"/>
              <a:gd name="T14" fmla="*/ 1016000 w 1184"/>
              <a:gd name="T15" fmla="*/ 1536700 h 2512"/>
              <a:gd name="T16" fmla="*/ 1244600 w 1184"/>
              <a:gd name="T17" fmla="*/ 1612900 h 2512"/>
              <a:gd name="T18" fmla="*/ 1397000 w 1184"/>
              <a:gd name="T19" fmla="*/ 1765300 h 2512"/>
              <a:gd name="T20" fmla="*/ 1473200 w 1184"/>
              <a:gd name="T21" fmla="*/ 1917700 h 2512"/>
              <a:gd name="T22" fmla="*/ 1625600 w 1184"/>
              <a:gd name="T23" fmla="*/ 2146300 h 2512"/>
              <a:gd name="T24" fmla="*/ 1701800 w 1184"/>
              <a:gd name="T25" fmla="*/ 2298700 h 2512"/>
              <a:gd name="T26" fmla="*/ 1625600 w 1184"/>
              <a:gd name="T27" fmla="*/ 2527300 h 2512"/>
              <a:gd name="T28" fmla="*/ 1701800 w 1184"/>
              <a:gd name="T29" fmla="*/ 2755900 h 2512"/>
              <a:gd name="T30" fmla="*/ 1778000 w 1184"/>
              <a:gd name="T31" fmla="*/ 2755900 h 2512"/>
              <a:gd name="T32" fmla="*/ 1778000 w 1184"/>
              <a:gd name="T33" fmla="*/ 3060700 h 2512"/>
              <a:gd name="T34" fmla="*/ 1473200 w 1184"/>
              <a:gd name="T35" fmla="*/ 3136900 h 2512"/>
              <a:gd name="T36" fmla="*/ 1701800 w 1184"/>
              <a:gd name="T37" fmla="*/ 3365500 h 2512"/>
              <a:gd name="T38" fmla="*/ 1473200 w 1184"/>
              <a:gd name="T39" fmla="*/ 3594100 h 2512"/>
              <a:gd name="T40" fmla="*/ 1092200 w 1184"/>
              <a:gd name="T41" fmla="*/ 3898900 h 2512"/>
              <a:gd name="T42" fmla="*/ 1320800 w 1184"/>
              <a:gd name="T43" fmla="*/ 3822700 h 2512"/>
              <a:gd name="T44" fmla="*/ 1473200 w 1184"/>
              <a:gd name="T45" fmla="*/ 3670300 h 2512"/>
              <a:gd name="T46" fmla="*/ 1778000 w 1184"/>
              <a:gd name="T47" fmla="*/ 3365500 h 2512"/>
              <a:gd name="T48" fmla="*/ 1701800 w 1184"/>
              <a:gd name="T49" fmla="*/ 3136900 h 2512"/>
              <a:gd name="T50" fmla="*/ 1854200 w 1184"/>
              <a:gd name="T51" fmla="*/ 2984500 h 2512"/>
              <a:gd name="T52" fmla="*/ 1778000 w 1184"/>
              <a:gd name="T53" fmla="*/ 2603500 h 2512"/>
              <a:gd name="T54" fmla="*/ 1778000 w 1184"/>
              <a:gd name="T55" fmla="*/ 2146300 h 2512"/>
              <a:gd name="T56" fmla="*/ 1397000 w 1184"/>
              <a:gd name="T57" fmla="*/ 1689100 h 2512"/>
              <a:gd name="T58" fmla="*/ 1244600 w 1184"/>
              <a:gd name="T59" fmla="*/ 1384300 h 2512"/>
              <a:gd name="T60" fmla="*/ 635000 w 1184"/>
              <a:gd name="T61" fmla="*/ 850900 h 2512"/>
              <a:gd name="T62" fmla="*/ 482600 w 1184"/>
              <a:gd name="T63" fmla="*/ 546100 h 2512"/>
              <a:gd name="T64" fmla="*/ 254000 w 1184"/>
              <a:gd name="T65" fmla="*/ 393700 h 2512"/>
              <a:gd name="T66" fmla="*/ 330200 w 1184"/>
              <a:gd name="T67" fmla="*/ 165100 h 251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184"/>
              <a:gd name="T103" fmla="*/ 0 h 2512"/>
              <a:gd name="T104" fmla="*/ 1184 w 1184"/>
              <a:gd name="T105" fmla="*/ 2512 h 251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184" h="2512">
                <a:moveTo>
                  <a:pt x="256" y="56"/>
                </a:moveTo>
                <a:cubicBezTo>
                  <a:pt x="256" y="40"/>
                  <a:pt x="224" y="8"/>
                  <a:pt x="208" y="8"/>
                </a:cubicBezTo>
                <a:cubicBezTo>
                  <a:pt x="192" y="8"/>
                  <a:pt x="184" y="56"/>
                  <a:pt x="160" y="56"/>
                </a:cubicBezTo>
                <a:cubicBezTo>
                  <a:pt x="136" y="56"/>
                  <a:pt x="88" y="16"/>
                  <a:pt x="64" y="8"/>
                </a:cubicBezTo>
                <a:cubicBezTo>
                  <a:pt x="40" y="0"/>
                  <a:pt x="24" y="0"/>
                  <a:pt x="16" y="8"/>
                </a:cubicBezTo>
                <a:cubicBezTo>
                  <a:pt x="8" y="16"/>
                  <a:pt x="16" y="40"/>
                  <a:pt x="16" y="56"/>
                </a:cubicBezTo>
                <a:cubicBezTo>
                  <a:pt x="16" y="72"/>
                  <a:pt x="0" y="88"/>
                  <a:pt x="16" y="104"/>
                </a:cubicBezTo>
                <a:cubicBezTo>
                  <a:pt x="32" y="120"/>
                  <a:pt x="96" y="128"/>
                  <a:pt x="112" y="152"/>
                </a:cubicBezTo>
                <a:cubicBezTo>
                  <a:pt x="128" y="176"/>
                  <a:pt x="112" y="224"/>
                  <a:pt x="112" y="248"/>
                </a:cubicBezTo>
                <a:cubicBezTo>
                  <a:pt x="112" y="272"/>
                  <a:pt x="96" y="272"/>
                  <a:pt x="112" y="296"/>
                </a:cubicBezTo>
                <a:cubicBezTo>
                  <a:pt x="128" y="320"/>
                  <a:pt x="176" y="376"/>
                  <a:pt x="208" y="392"/>
                </a:cubicBezTo>
                <a:cubicBezTo>
                  <a:pt x="240" y="408"/>
                  <a:pt x="280" y="376"/>
                  <a:pt x="304" y="392"/>
                </a:cubicBezTo>
                <a:cubicBezTo>
                  <a:pt x="328" y="408"/>
                  <a:pt x="344" y="456"/>
                  <a:pt x="352" y="488"/>
                </a:cubicBezTo>
                <a:cubicBezTo>
                  <a:pt x="360" y="520"/>
                  <a:pt x="320" y="536"/>
                  <a:pt x="352" y="584"/>
                </a:cubicBezTo>
                <a:cubicBezTo>
                  <a:pt x="384" y="632"/>
                  <a:pt x="496" y="712"/>
                  <a:pt x="544" y="776"/>
                </a:cubicBezTo>
                <a:cubicBezTo>
                  <a:pt x="592" y="840"/>
                  <a:pt x="600" y="944"/>
                  <a:pt x="640" y="968"/>
                </a:cubicBezTo>
                <a:cubicBezTo>
                  <a:pt x="680" y="992"/>
                  <a:pt x="760" y="912"/>
                  <a:pt x="784" y="920"/>
                </a:cubicBezTo>
                <a:cubicBezTo>
                  <a:pt x="808" y="928"/>
                  <a:pt x="768" y="992"/>
                  <a:pt x="784" y="1016"/>
                </a:cubicBezTo>
                <a:cubicBezTo>
                  <a:pt x="800" y="1040"/>
                  <a:pt x="864" y="1048"/>
                  <a:pt x="880" y="1064"/>
                </a:cubicBezTo>
                <a:cubicBezTo>
                  <a:pt x="896" y="1080"/>
                  <a:pt x="880" y="1096"/>
                  <a:pt x="880" y="1112"/>
                </a:cubicBezTo>
                <a:cubicBezTo>
                  <a:pt x="880" y="1128"/>
                  <a:pt x="872" y="1144"/>
                  <a:pt x="880" y="1160"/>
                </a:cubicBezTo>
                <a:cubicBezTo>
                  <a:pt x="888" y="1176"/>
                  <a:pt x="904" y="1192"/>
                  <a:pt x="928" y="1208"/>
                </a:cubicBezTo>
                <a:cubicBezTo>
                  <a:pt x="952" y="1224"/>
                  <a:pt x="1008" y="1232"/>
                  <a:pt x="1024" y="1256"/>
                </a:cubicBezTo>
                <a:cubicBezTo>
                  <a:pt x="1040" y="1280"/>
                  <a:pt x="1016" y="1328"/>
                  <a:pt x="1024" y="1352"/>
                </a:cubicBezTo>
                <a:cubicBezTo>
                  <a:pt x="1032" y="1376"/>
                  <a:pt x="1064" y="1384"/>
                  <a:pt x="1072" y="1400"/>
                </a:cubicBezTo>
                <a:cubicBezTo>
                  <a:pt x="1080" y="1416"/>
                  <a:pt x="1080" y="1432"/>
                  <a:pt x="1072" y="1448"/>
                </a:cubicBezTo>
                <a:cubicBezTo>
                  <a:pt x="1064" y="1464"/>
                  <a:pt x="1032" y="1472"/>
                  <a:pt x="1024" y="1496"/>
                </a:cubicBezTo>
                <a:cubicBezTo>
                  <a:pt x="1016" y="1520"/>
                  <a:pt x="1016" y="1568"/>
                  <a:pt x="1024" y="1592"/>
                </a:cubicBezTo>
                <a:cubicBezTo>
                  <a:pt x="1032" y="1616"/>
                  <a:pt x="1064" y="1616"/>
                  <a:pt x="1072" y="1640"/>
                </a:cubicBezTo>
                <a:cubicBezTo>
                  <a:pt x="1080" y="1664"/>
                  <a:pt x="1080" y="1720"/>
                  <a:pt x="1072" y="1736"/>
                </a:cubicBezTo>
                <a:cubicBezTo>
                  <a:pt x="1064" y="1752"/>
                  <a:pt x="1016" y="1736"/>
                  <a:pt x="1024" y="1736"/>
                </a:cubicBezTo>
                <a:cubicBezTo>
                  <a:pt x="1032" y="1736"/>
                  <a:pt x="1104" y="1712"/>
                  <a:pt x="1120" y="1736"/>
                </a:cubicBezTo>
                <a:cubicBezTo>
                  <a:pt x="1136" y="1760"/>
                  <a:pt x="1120" y="1848"/>
                  <a:pt x="1120" y="1880"/>
                </a:cubicBezTo>
                <a:cubicBezTo>
                  <a:pt x="1120" y="1912"/>
                  <a:pt x="1152" y="1920"/>
                  <a:pt x="1120" y="1928"/>
                </a:cubicBezTo>
                <a:cubicBezTo>
                  <a:pt x="1088" y="1936"/>
                  <a:pt x="960" y="1920"/>
                  <a:pt x="928" y="1928"/>
                </a:cubicBezTo>
                <a:cubicBezTo>
                  <a:pt x="896" y="1936"/>
                  <a:pt x="904" y="1960"/>
                  <a:pt x="928" y="1976"/>
                </a:cubicBezTo>
                <a:cubicBezTo>
                  <a:pt x="952" y="1992"/>
                  <a:pt x="1048" y="2000"/>
                  <a:pt x="1072" y="2024"/>
                </a:cubicBezTo>
                <a:cubicBezTo>
                  <a:pt x="1096" y="2048"/>
                  <a:pt x="1080" y="2088"/>
                  <a:pt x="1072" y="2120"/>
                </a:cubicBezTo>
                <a:cubicBezTo>
                  <a:pt x="1064" y="2152"/>
                  <a:pt x="1048" y="2192"/>
                  <a:pt x="1024" y="2216"/>
                </a:cubicBezTo>
                <a:cubicBezTo>
                  <a:pt x="1000" y="2240"/>
                  <a:pt x="968" y="2256"/>
                  <a:pt x="928" y="2264"/>
                </a:cubicBezTo>
                <a:cubicBezTo>
                  <a:pt x="888" y="2272"/>
                  <a:pt x="824" y="2232"/>
                  <a:pt x="784" y="2264"/>
                </a:cubicBezTo>
                <a:cubicBezTo>
                  <a:pt x="744" y="2296"/>
                  <a:pt x="704" y="2416"/>
                  <a:pt x="688" y="2456"/>
                </a:cubicBezTo>
                <a:cubicBezTo>
                  <a:pt x="672" y="2496"/>
                  <a:pt x="664" y="2512"/>
                  <a:pt x="688" y="2504"/>
                </a:cubicBezTo>
                <a:cubicBezTo>
                  <a:pt x="712" y="2496"/>
                  <a:pt x="808" y="2440"/>
                  <a:pt x="832" y="2408"/>
                </a:cubicBezTo>
                <a:cubicBezTo>
                  <a:pt x="856" y="2376"/>
                  <a:pt x="816" y="2328"/>
                  <a:pt x="832" y="2312"/>
                </a:cubicBezTo>
                <a:cubicBezTo>
                  <a:pt x="848" y="2296"/>
                  <a:pt x="896" y="2320"/>
                  <a:pt x="928" y="2312"/>
                </a:cubicBezTo>
                <a:cubicBezTo>
                  <a:pt x="960" y="2304"/>
                  <a:pt x="992" y="2296"/>
                  <a:pt x="1024" y="2264"/>
                </a:cubicBezTo>
                <a:cubicBezTo>
                  <a:pt x="1056" y="2232"/>
                  <a:pt x="1104" y="2160"/>
                  <a:pt x="1120" y="2120"/>
                </a:cubicBezTo>
                <a:cubicBezTo>
                  <a:pt x="1136" y="2080"/>
                  <a:pt x="1128" y="2048"/>
                  <a:pt x="1120" y="2024"/>
                </a:cubicBezTo>
                <a:cubicBezTo>
                  <a:pt x="1112" y="2000"/>
                  <a:pt x="1064" y="1992"/>
                  <a:pt x="1072" y="1976"/>
                </a:cubicBezTo>
                <a:cubicBezTo>
                  <a:pt x="1080" y="1960"/>
                  <a:pt x="1152" y="1944"/>
                  <a:pt x="1168" y="1928"/>
                </a:cubicBezTo>
                <a:cubicBezTo>
                  <a:pt x="1184" y="1912"/>
                  <a:pt x="1168" y="1920"/>
                  <a:pt x="1168" y="1880"/>
                </a:cubicBezTo>
                <a:cubicBezTo>
                  <a:pt x="1168" y="1840"/>
                  <a:pt x="1176" y="1728"/>
                  <a:pt x="1168" y="1688"/>
                </a:cubicBezTo>
                <a:cubicBezTo>
                  <a:pt x="1160" y="1648"/>
                  <a:pt x="1136" y="1680"/>
                  <a:pt x="1120" y="1640"/>
                </a:cubicBezTo>
                <a:cubicBezTo>
                  <a:pt x="1104" y="1600"/>
                  <a:pt x="1072" y="1496"/>
                  <a:pt x="1072" y="1448"/>
                </a:cubicBezTo>
                <a:cubicBezTo>
                  <a:pt x="1072" y="1400"/>
                  <a:pt x="1128" y="1392"/>
                  <a:pt x="1120" y="1352"/>
                </a:cubicBezTo>
                <a:cubicBezTo>
                  <a:pt x="1112" y="1312"/>
                  <a:pt x="1064" y="1256"/>
                  <a:pt x="1024" y="1208"/>
                </a:cubicBezTo>
                <a:cubicBezTo>
                  <a:pt x="984" y="1160"/>
                  <a:pt x="896" y="1096"/>
                  <a:pt x="880" y="1064"/>
                </a:cubicBezTo>
                <a:cubicBezTo>
                  <a:pt x="864" y="1032"/>
                  <a:pt x="944" y="1048"/>
                  <a:pt x="928" y="1016"/>
                </a:cubicBezTo>
                <a:cubicBezTo>
                  <a:pt x="912" y="984"/>
                  <a:pt x="848" y="920"/>
                  <a:pt x="784" y="872"/>
                </a:cubicBezTo>
                <a:cubicBezTo>
                  <a:pt x="720" y="824"/>
                  <a:pt x="608" y="784"/>
                  <a:pt x="544" y="728"/>
                </a:cubicBezTo>
                <a:cubicBezTo>
                  <a:pt x="480" y="672"/>
                  <a:pt x="424" y="584"/>
                  <a:pt x="400" y="536"/>
                </a:cubicBezTo>
                <a:cubicBezTo>
                  <a:pt x="376" y="488"/>
                  <a:pt x="416" y="472"/>
                  <a:pt x="400" y="440"/>
                </a:cubicBezTo>
                <a:cubicBezTo>
                  <a:pt x="384" y="408"/>
                  <a:pt x="336" y="360"/>
                  <a:pt x="304" y="344"/>
                </a:cubicBezTo>
                <a:cubicBezTo>
                  <a:pt x="272" y="328"/>
                  <a:pt x="232" y="360"/>
                  <a:pt x="208" y="344"/>
                </a:cubicBezTo>
                <a:cubicBezTo>
                  <a:pt x="184" y="328"/>
                  <a:pt x="160" y="280"/>
                  <a:pt x="160" y="248"/>
                </a:cubicBezTo>
                <a:cubicBezTo>
                  <a:pt x="160" y="216"/>
                  <a:pt x="200" y="176"/>
                  <a:pt x="208" y="152"/>
                </a:cubicBezTo>
                <a:cubicBezTo>
                  <a:pt x="216" y="128"/>
                  <a:pt x="200" y="120"/>
                  <a:pt x="208" y="104"/>
                </a:cubicBezTo>
                <a:cubicBezTo>
                  <a:pt x="216" y="88"/>
                  <a:pt x="256" y="72"/>
                  <a:pt x="256" y="56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057399" y="990600"/>
            <a:ext cx="2924467" cy="809625"/>
            <a:chOff x="1152" y="480"/>
            <a:chExt cx="1696" cy="510"/>
          </a:xfrm>
        </p:grpSpPr>
        <p:sp>
          <p:nvSpPr>
            <p:cNvPr id="8222" name="AutoShape 18"/>
            <p:cNvSpPr>
              <a:spLocks noChangeArrowheads="1"/>
            </p:cNvSpPr>
            <p:nvPr/>
          </p:nvSpPr>
          <p:spPr bwMode="auto">
            <a:xfrm>
              <a:off x="1152" y="480"/>
              <a:ext cx="1632" cy="384"/>
            </a:xfrm>
            <a:prstGeom prst="leftArrow">
              <a:avLst>
                <a:gd name="adj1" fmla="val 50000"/>
                <a:gd name="adj2" fmla="val 10625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7235" name="Text Box 19"/>
            <p:cNvSpPr txBox="1">
              <a:spLocks noChangeArrowheads="1"/>
            </p:cNvSpPr>
            <p:nvPr/>
          </p:nvSpPr>
          <p:spPr bwMode="auto">
            <a:xfrm>
              <a:off x="1360" y="544"/>
              <a:ext cx="1488" cy="446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en-US" sz="2000" b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Đồng</a:t>
              </a:r>
              <a:r>
                <a:rPr lang="en-US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bằng</a:t>
              </a:r>
              <a:r>
                <a:rPr lang="en-US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Bắc</a:t>
              </a:r>
              <a:r>
                <a:rPr lang="en-US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bộ</a:t>
              </a:r>
              <a:endPara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endParaRPr>
            </a:p>
          </p:txBody>
        </p:sp>
      </p:grpSp>
      <p:grpSp>
        <p:nvGrpSpPr>
          <p:cNvPr id="8202" name="Group 25"/>
          <p:cNvGrpSpPr>
            <a:grpSpLocks/>
          </p:cNvGrpSpPr>
          <p:nvPr/>
        </p:nvGrpSpPr>
        <p:grpSpPr bwMode="auto">
          <a:xfrm>
            <a:off x="0" y="2819400"/>
            <a:ext cx="1905000" cy="1866900"/>
            <a:chOff x="0" y="1776"/>
            <a:chExt cx="1200" cy="1176"/>
          </a:xfrm>
        </p:grpSpPr>
        <p:sp>
          <p:nvSpPr>
            <p:cNvPr id="8205" name="AutoShape 26"/>
            <p:cNvSpPr>
              <a:spLocks noChangeArrowheads="1"/>
            </p:cNvSpPr>
            <p:nvPr/>
          </p:nvSpPr>
          <p:spPr bwMode="auto">
            <a:xfrm rot="5400000">
              <a:off x="-12" y="1788"/>
              <a:ext cx="1176" cy="1152"/>
            </a:xfrm>
            <a:prstGeom prst="flowChartPunchedCard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7243" name="Text Box 27"/>
            <p:cNvSpPr txBox="1">
              <a:spLocks noChangeArrowheads="1"/>
            </p:cNvSpPr>
            <p:nvPr/>
          </p:nvSpPr>
          <p:spPr bwMode="auto">
            <a:xfrm>
              <a:off x="0" y="1776"/>
              <a:ext cx="1200" cy="10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CHÚ GIẢI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Phân tầng độ cao </a:t>
              </a:r>
              <a:r>
                <a:rPr lang="en-US" sz="800" b="1" i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(m)</a:t>
              </a:r>
            </a:p>
            <a:p>
              <a:pPr algn="ctr">
                <a:spcBef>
                  <a:spcPct val="50000"/>
                </a:spcBef>
                <a:defRPr/>
              </a:pPr>
              <a:endParaRPr lang="en-US" sz="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endParaRPr>
            </a:p>
            <a:p>
              <a:pPr>
                <a:spcBef>
                  <a:spcPct val="50000"/>
                </a:spcBef>
                <a:defRPr/>
              </a:pPr>
              <a:r>
                <a:rPr lang="en-US" sz="7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0       50       200      500     1500 trên 1500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                             Dãy núi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     1. Cánh cung Sông Gâm.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     2. Cánh cung Ngân Sơn.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     3. Cánh cung Bắc Sơn.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     4. Cánh cung Đông Triều.</a:t>
              </a:r>
            </a:p>
          </p:txBody>
        </p:sp>
        <p:grpSp>
          <p:nvGrpSpPr>
            <p:cNvPr id="8207" name="Group 28"/>
            <p:cNvGrpSpPr>
              <a:grpSpLocks/>
            </p:cNvGrpSpPr>
            <p:nvPr/>
          </p:nvGrpSpPr>
          <p:grpSpPr bwMode="auto">
            <a:xfrm>
              <a:off x="44" y="2053"/>
              <a:ext cx="990" cy="64"/>
              <a:chOff x="2208" y="2448"/>
              <a:chExt cx="2144" cy="134"/>
            </a:xfrm>
          </p:grpSpPr>
          <p:sp>
            <p:nvSpPr>
              <p:cNvPr id="8209" name="Rectangle 29"/>
              <p:cNvSpPr>
                <a:spLocks noChangeArrowheads="1"/>
              </p:cNvSpPr>
              <p:nvPr/>
            </p:nvSpPr>
            <p:spPr bwMode="auto">
              <a:xfrm>
                <a:off x="3924" y="2448"/>
                <a:ext cx="428" cy="134"/>
              </a:xfrm>
              <a:prstGeom prst="rect">
                <a:avLst/>
              </a:prstGeom>
              <a:solidFill>
                <a:srgbClr val="CC33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Arial" charset="0"/>
                </a:endParaRPr>
              </a:p>
            </p:txBody>
          </p:sp>
          <p:sp>
            <p:nvSpPr>
              <p:cNvPr id="8210" name="Rectangle 30"/>
              <p:cNvSpPr>
                <a:spLocks noChangeArrowheads="1"/>
              </p:cNvSpPr>
              <p:nvPr/>
            </p:nvSpPr>
            <p:spPr bwMode="auto">
              <a:xfrm>
                <a:off x="3494" y="2448"/>
                <a:ext cx="430" cy="134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Arial" charset="0"/>
                </a:endParaRPr>
              </a:p>
            </p:txBody>
          </p:sp>
          <p:sp>
            <p:nvSpPr>
              <p:cNvPr id="8211" name="Rectangle 31"/>
              <p:cNvSpPr>
                <a:spLocks noChangeArrowheads="1"/>
              </p:cNvSpPr>
              <p:nvPr/>
            </p:nvSpPr>
            <p:spPr bwMode="auto">
              <a:xfrm>
                <a:off x="3066" y="2448"/>
                <a:ext cx="428" cy="134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Arial" charset="0"/>
                </a:endParaRPr>
              </a:p>
            </p:txBody>
          </p:sp>
          <p:sp>
            <p:nvSpPr>
              <p:cNvPr id="8212" name="Rectangle 32"/>
              <p:cNvSpPr>
                <a:spLocks noChangeArrowheads="1"/>
              </p:cNvSpPr>
              <p:nvPr/>
            </p:nvSpPr>
            <p:spPr bwMode="auto">
              <a:xfrm>
                <a:off x="2640" y="2448"/>
                <a:ext cx="426" cy="134"/>
              </a:xfrm>
              <a:prstGeom prst="rect">
                <a:avLst/>
              </a:prstGeom>
              <a:solidFill>
                <a:srgbClr val="00CC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Arial" charset="0"/>
                </a:endParaRPr>
              </a:p>
            </p:txBody>
          </p:sp>
          <p:sp>
            <p:nvSpPr>
              <p:cNvPr id="8213" name="Rectangle 33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432" cy="134"/>
              </a:xfrm>
              <a:prstGeom prst="rect">
                <a:avLst/>
              </a:prstGeom>
              <a:solidFill>
                <a:srgbClr val="33CCCC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Arial" charset="0"/>
                </a:endParaRPr>
              </a:p>
            </p:txBody>
          </p:sp>
          <p:sp>
            <p:nvSpPr>
              <p:cNvPr id="8214" name="Line 34"/>
              <p:cNvSpPr>
                <a:spLocks noChangeShapeType="1"/>
              </p:cNvSpPr>
              <p:nvPr/>
            </p:nvSpPr>
            <p:spPr bwMode="auto">
              <a:xfrm>
                <a:off x="2208" y="2448"/>
                <a:ext cx="214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Line 35"/>
              <p:cNvSpPr>
                <a:spLocks noChangeShapeType="1"/>
              </p:cNvSpPr>
              <p:nvPr/>
            </p:nvSpPr>
            <p:spPr bwMode="auto">
              <a:xfrm>
                <a:off x="2208" y="2582"/>
                <a:ext cx="214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6" name="Line 36"/>
              <p:cNvSpPr>
                <a:spLocks noChangeShapeType="1"/>
              </p:cNvSpPr>
              <p:nvPr/>
            </p:nvSpPr>
            <p:spPr bwMode="auto">
              <a:xfrm>
                <a:off x="2208" y="2448"/>
                <a:ext cx="0" cy="13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7" name="Line 37"/>
              <p:cNvSpPr>
                <a:spLocks noChangeShapeType="1"/>
              </p:cNvSpPr>
              <p:nvPr/>
            </p:nvSpPr>
            <p:spPr bwMode="auto">
              <a:xfrm>
                <a:off x="2640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8" name="Line 38"/>
              <p:cNvSpPr>
                <a:spLocks noChangeShapeType="1"/>
              </p:cNvSpPr>
              <p:nvPr/>
            </p:nvSpPr>
            <p:spPr bwMode="auto">
              <a:xfrm>
                <a:off x="3066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9" name="Line 39"/>
              <p:cNvSpPr>
                <a:spLocks noChangeShapeType="1"/>
              </p:cNvSpPr>
              <p:nvPr/>
            </p:nvSpPr>
            <p:spPr bwMode="auto">
              <a:xfrm>
                <a:off x="3494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0" name="Line 40"/>
              <p:cNvSpPr>
                <a:spLocks noChangeShapeType="1"/>
              </p:cNvSpPr>
              <p:nvPr/>
            </p:nvSpPr>
            <p:spPr bwMode="auto">
              <a:xfrm>
                <a:off x="3924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1" name="Line 41"/>
              <p:cNvSpPr>
                <a:spLocks noChangeShapeType="1"/>
              </p:cNvSpPr>
              <p:nvPr/>
            </p:nvSpPr>
            <p:spPr bwMode="auto">
              <a:xfrm>
                <a:off x="4352" y="2448"/>
                <a:ext cx="0" cy="13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8" name="Arc 42"/>
            <p:cNvSpPr>
              <a:spLocks/>
            </p:cNvSpPr>
            <p:nvPr/>
          </p:nvSpPr>
          <p:spPr bwMode="auto">
            <a:xfrm rot="-3003817">
              <a:off x="344" y="2248"/>
              <a:ext cx="139" cy="155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7259" name="Text Box 43"/>
          <p:cNvSpPr txBox="1">
            <a:spLocks noChangeArrowheads="1"/>
          </p:cNvSpPr>
          <p:nvPr/>
        </p:nvSpPr>
        <p:spPr bwMode="auto">
          <a:xfrm>
            <a:off x="4953000" y="2667000"/>
            <a:ext cx="40386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Đồng bằng nước ta phần lớn là đồng bằng châu thổ do phù sa của sông ngòi bồi đắp, có địa hình thấp và tương đối bằng phẳng.  </a:t>
            </a:r>
          </a:p>
        </p:txBody>
      </p:sp>
      <p:sp>
        <p:nvSpPr>
          <p:cNvPr id="8204" name="Rectangle 4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3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37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37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37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/>
      <p:bldP spid="137229" grpId="0" animBg="1"/>
      <p:bldP spid="137230" grpId="0" animBg="1"/>
      <p:bldP spid="1372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47" name="Text Box 35"/>
          <p:cNvSpPr txBox="1">
            <a:spLocks noChangeArrowheads="1"/>
          </p:cNvSpPr>
          <p:nvPr/>
        </p:nvSpPr>
        <p:spPr bwMode="auto">
          <a:xfrm>
            <a:off x="5105400" y="990600"/>
            <a:ext cx="3886200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635000" algn="ctr" eaLnBrk="1" hangingPunct="1">
              <a:defRPr/>
            </a:pPr>
            <a:r>
              <a:rPr lang="en-US" sz="3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KẾT LUẬN: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</a:p>
          <a:p>
            <a:pPr indent="635000" algn="just" eaLnBrk="1" hangingPunct="1">
              <a:defRPr/>
            </a:pP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Phần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đất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liền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của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nước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ta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có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¾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tích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là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đồi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núi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, ¼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tích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là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đồng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bằng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.</a:t>
            </a:r>
          </a:p>
          <a:p>
            <a:pPr indent="635000" algn="just" eaLnBrk="1" hangingPunct="1">
              <a:defRPr/>
            </a:pP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Các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dãy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núi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phần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lớn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có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hướng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tây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bắc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đông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nam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và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một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có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hình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cánh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cung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. </a:t>
            </a:r>
          </a:p>
        </p:txBody>
      </p:sp>
      <p:sp>
        <p:nvSpPr>
          <p:cNvPr id="9219" name="Rectangle 3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pic>
        <p:nvPicPr>
          <p:cNvPr id="9220" name="Picture 37" descr="ban_do_V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4468813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13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13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13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50" name="Text Box 10"/>
          <p:cNvSpPr txBox="1">
            <a:spLocks noChangeArrowheads="1"/>
          </p:cNvSpPr>
          <p:nvPr/>
        </p:nvSpPr>
        <p:spPr bwMode="auto">
          <a:xfrm>
            <a:off x="93785" y="13716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Char char="&amp;"/>
              <a:defRPr/>
            </a:pPr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</a:t>
            </a:r>
            <a:r>
              <a:rPr lang="en-US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Dựa</a:t>
            </a:r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vào</a:t>
            </a:r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hình</a:t>
            </a:r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2 </a:t>
            </a:r>
            <a:r>
              <a:rPr lang="en-US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trong</a:t>
            </a:r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SGK, </a:t>
            </a:r>
            <a:r>
              <a:rPr lang="en-US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hãy</a:t>
            </a:r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thực</a:t>
            </a:r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hiện</a:t>
            </a:r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nhiệm</a:t>
            </a:r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vụ</a:t>
            </a:r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sau</a:t>
            </a:r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 </a:t>
            </a:r>
          </a:p>
        </p:txBody>
      </p:sp>
      <p:sp>
        <p:nvSpPr>
          <p:cNvPr id="138252" name="Text Box 12"/>
          <p:cNvSpPr txBox="1">
            <a:spLocks noChangeArrowheads="1"/>
          </p:cNvSpPr>
          <p:nvPr/>
        </p:nvSpPr>
        <p:spPr bwMode="auto">
          <a:xfrm>
            <a:off x="207498" y="3810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2. </a:t>
            </a:r>
            <a:r>
              <a:rPr lang="en-US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Khoáng</a:t>
            </a: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sản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</a:t>
            </a:r>
          </a:p>
        </p:txBody>
      </p:sp>
      <p:sp>
        <p:nvSpPr>
          <p:cNvPr id="138256" name="Rectangle 16"/>
          <p:cNvSpPr>
            <a:spLocks noChangeArrowheads="1"/>
          </p:cNvSpPr>
          <p:nvPr/>
        </p:nvSpPr>
        <p:spPr bwMode="auto">
          <a:xfrm>
            <a:off x="397998" y="2552700"/>
            <a:ext cx="7924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1.Kể </a:t>
            </a:r>
            <a:r>
              <a:rPr lang="en-US" sz="2800" b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tên</a:t>
            </a:r>
            <a:r>
              <a:rPr lang="en-US" sz="2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một</a:t>
            </a:r>
            <a:r>
              <a:rPr lang="en-US" sz="2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</a:t>
            </a:r>
            <a:r>
              <a:rPr lang="en-US" sz="2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loại</a:t>
            </a:r>
            <a:r>
              <a:rPr lang="en-US" sz="2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khoáng</a:t>
            </a:r>
            <a:r>
              <a:rPr lang="en-US" sz="2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sản</a:t>
            </a:r>
            <a:r>
              <a:rPr lang="en-US" sz="2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ở </a:t>
            </a:r>
            <a:r>
              <a:rPr lang="en-US" sz="2800" b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nước</a:t>
            </a:r>
            <a:r>
              <a:rPr lang="en-US" sz="2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ta?</a:t>
            </a:r>
          </a:p>
        </p:txBody>
      </p:sp>
      <p:sp>
        <p:nvSpPr>
          <p:cNvPr id="138257" name="Rectangle 17"/>
          <p:cNvSpPr>
            <a:spLocks noChangeArrowheads="1"/>
          </p:cNvSpPr>
          <p:nvPr/>
        </p:nvSpPr>
        <p:spPr bwMode="auto">
          <a:xfrm>
            <a:off x="397998" y="3752850"/>
            <a:ext cx="7924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2.  </a:t>
            </a:r>
            <a:r>
              <a:rPr lang="en-US" sz="2800" b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Chỉ</a:t>
            </a:r>
            <a:r>
              <a:rPr lang="en-US" sz="2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những</a:t>
            </a:r>
            <a:r>
              <a:rPr lang="en-US" sz="2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nơi</a:t>
            </a:r>
            <a:r>
              <a:rPr lang="en-US" sz="2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có</a:t>
            </a:r>
            <a:r>
              <a:rPr lang="en-US" sz="2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mỏ</a:t>
            </a:r>
            <a:r>
              <a:rPr lang="en-US" sz="2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than, </a:t>
            </a:r>
            <a:r>
              <a:rPr lang="en-US" sz="2800" b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sắt</a:t>
            </a:r>
            <a:r>
              <a:rPr lang="en-US" sz="2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, A-pa-tit, </a:t>
            </a:r>
            <a:r>
              <a:rPr lang="en-US" sz="2800" b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bô-xit</a:t>
            </a:r>
            <a:r>
              <a:rPr lang="en-US" sz="2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, </a:t>
            </a:r>
            <a:r>
              <a:rPr lang="en-US" sz="2800" b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dầu</a:t>
            </a:r>
            <a:r>
              <a:rPr lang="en-US" sz="2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mỏ</a:t>
            </a:r>
            <a:r>
              <a:rPr lang="en-US" sz="2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</a:t>
            </a:r>
          </a:p>
        </p:txBody>
      </p:sp>
      <p:sp>
        <p:nvSpPr>
          <p:cNvPr id="10248" name="Rectangle 1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8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8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8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38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38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38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56" grpId="0"/>
      <p:bldP spid="1382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105400" y="2422236"/>
            <a:ext cx="3962400" cy="4318000"/>
            <a:chOff x="5962261" y="2540000"/>
            <a:chExt cx="3962400" cy="4318000"/>
          </a:xfrm>
        </p:grpSpPr>
        <p:sp>
          <p:nvSpPr>
            <p:cNvPr id="11287" name="Text Box 8"/>
            <p:cNvSpPr txBox="1">
              <a:spLocks noChangeArrowheads="1"/>
            </p:cNvSpPr>
            <p:nvPr/>
          </p:nvSpPr>
          <p:spPr bwMode="auto">
            <a:xfrm>
              <a:off x="5962261" y="2540000"/>
              <a:ext cx="3962400" cy="4318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800" b="1" u="sng" dirty="0" smtClean="0">
                  <a:solidFill>
                    <a:srgbClr val="000000"/>
                  </a:solidFill>
                  <a:latin typeface="Arial" charset="0"/>
                </a:rPr>
                <a:t>CHÚ GIẢI</a:t>
              </a:r>
            </a:p>
            <a:p>
              <a:pPr algn="ctr">
                <a:spcBef>
                  <a:spcPts val="300"/>
                </a:spcBef>
                <a:spcAft>
                  <a:spcPts val="300"/>
                </a:spcAft>
              </a:pPr>
              <a:r>
                <a:rPr lang="en-US" sz="1200" b="1" dirty="0" smtClean="0">
                  <a:latin typeface="Arial" charset="0"/>
                </a:rPr>
                <a:t>                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sz="1800" b="1" dirty="0" err="1" smtClean="0">
                  <a:latin typeface="Arial" charset="0"/>
                </a:rPr>
                <a:t>Dầu</a:t>
              </a:r>
              <a:r>
                <a:rPr lang="en-US" sz="1800" b="1" dirty="0" smtClean="0">
                  <a:latin typeface="Arial" charset="0"/>
                </a:rPr>
                <a:t> </a:t>
              </a:r>
              <a:r>
                <a:rPr lang="en-US" sz="1800" b="1" dirty="0" err="1" smtClean="0">
                  <a:latin typeface="Arial" charset="0"/>
                </a:rPr>
                <a:t>mỏ</a:t>
              </a:r>
              <a:r>
                <a:rPr lang="en-US" sz="1800" b="1" dirty="0" smtClean="0">
                  <a:latin typeface="Arial" charset="0"/>
                </a:rPr>
                <a:t>	               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sz="1800" b="1" dirty="0" err="1" smtClean="0">
                  <a:latin typeface="Arial" charset="0"/>
                </a:rPr>
                <a:t>Đồng</a:t>
              </a:r>
              <a:endParaRPr lang="en-US" sz="1800" b="1" dirty="0">
                <a:latin typeface="Arial" charset="0"/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sz="1800" b="1" dirty="0" err="1" smtClean="0">
                  <a:latin typeface="Arial" charset="0"/>
                </a:rPr>
                <a:t>Khí</a:t>
              </a:r>
              <a:r>
                <a:rPr lang="en-US" sz="1800" b="1" dirty="0" smtClean="0">
                  <a:latin typeface="Arial" charset="0"/>
                </a:rPr>
                <a:t> </a:t>
              </a:r>
              <a:r>
                <a:rPr lang="en-US" sz="1800" b="1" dirty="0" err="1">
                  <a:latin typeface="Arial" charset="0"/>
                </a:rPr>
                <a:t>tự</a:t>
              </a:r>
              <a:r>
                <a:rPr lang="en-US" sz="1800" b="1" dirty="0">
                  <a:latin typeface="Arial" charset="0"/>
                </a:rPr>
                <a:t> </a:t>
              </a:r>
              <a:r>
                <a:rPr lang="en-US" sz="1800" b="1" dirty="0" err="1" smtClean="0">
                  <a:latin typeface="Arial" charset="0"/>
                </a:rPr>
                <a:t>nhiên</a:t>
              </a:r>
              <a:r>
                <a:rPr lang="en-US" sz="1800" b="1" dirty="0" smtClean="0">
                  <a:latin typeface="Arial" charset="0"/>
                </a:rPr>
                <a:t>  </a:t>
              </a:r>
              <a:r>
                <a:rPr lang="en-US" sz="1800" b="1" dirty="0">
                  <a:latin typeface="Arial" charset="0"/>
                </a:rPr>
                <a:t>	</a:t>
              </a:r>
              <a:r>
                <a:rPr lang="en-US" sz="1800" b="1" dirty="0" smtClean="0">
                  <a:latin typeface="Arial" charset="0"/>
                </a:rPr>
                <a:t>                 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sz="1800" b="1" dirty="0" err="1" smtClean="0">
                  <a:latin typeface="Arial" charset="0"/>
                </a:rPr>
                <a:t>Bô-xit</a:t>
              </a:r>
              <a:endParaRPr lang="en-US" sz="1800" b="1" dirty="0">
                <a:latin typeface="Arial" charset="0"/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sz="1800" b="1" dirty="0" smtClean="0">
                  <a:latin typeface="Arial" charset="0"/>
                </a:rPr>
                <a:t>Than</a:t>
              </a:r>
              <a:r>
                <a:rPr lang="en-US" sz="1800" b="1" dirty="0">
                  <a:latin typeface="Arial" charset="0"/>
                </a:rPr>
                <a:t>	    </a:t>
              </a:r>
              <a:r>
                <a:rPr lang="en-US" sz="1800" b="1" dirty="0" smtClean="0">
                  <a:latin typeface="Arial" charset="0"/>
                </a:rPr>
                <a:t>                                              </a:t>
              </a:r>
              <a:r>
                <a:rPr lang="en-US" sz="1800" b="1" dirty="0" err="1" smtClean="0">
                  <a:latin typeface="Arial" charset="0"/>
                </a:rPr>
                <a:t>Vàng</a:t>
              </a:r>
              <a:endParaRPr lang="en-US" sz="1800" b="1" dirty="0" smtClean="0">
                <a:latin typeface="Arial" charset="0"/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sz="1800" b="1" dirty="0" err="1" smtClean="0">
                  <a:latin typeface="Arial" charset="0"/>
                </a:rPr>
                <a:t>Sắt</a:t>
              </a:r>
              <a:r>
                <a:rPr lang="en-US" sz="1800" b="1" dirty="0">
                  <a:latin typeface="Arial" charset="0"/>
                </a:rPr>
                <a:t>	 </a:t>
              </a:r>
              <a:endParaRPr lang="en-US" sz="1800" b="1" dirty="0" smtClean="0">
                <a:latin typeface="Arial" charset="0"/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sz="1800" b="1" dirty="0" smtClean="0">
                  <a:latin typeface="Arial" charset="0"/>
                </a:rPr>
                <a:t>A-pa-tit</a:t>
              </a:r>
              <a:endParaRPr lang="en-US" sz="1800" b="1" dirty="0">
                <a:latin typeface="Arial" charset="0"/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sz="1800" b="1" dirty="0" err="1" smtClean="0">
                  <a:latin typeface="Arial" charset="0"/>
                </a:rPr>
                <a:t>Thiếc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11288" name="AutoShape 9"/>
            <p:cNvSpPr>
              <a:spLocks noChangeArrowheads="1"/>
            </p:cNvSpPr>
            <p:nvPr/>
          </p:nvSpPr>
          <p:spPr bwMode="auto">
            <a:xfrm rot="10800000">
              <a:off x="6982130" y="3027027"/>
              <a:ext cx="256073" cy="331788"/>
            </a:xfrm>
            <a:custGeom>
              <a:avLst/>
              <a:gdLst>
                <a:gd name="T0" fmla="*/ 1 w 21600"/>
                <a:gd name="T1" fmla="*/ 1 h 21600"/>
                <a:gd name="T2" fmla="*/ 1 w 21600"/>
                <a:gd name="T3" fmla="*/ 2 h 21600"/>
                <a:gd name="T4" fmla="*/ 0 w 21600"/>
                <a:gd name="T5" fmla="*/ 1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47 w 21600"/>
                <a:gd name="T13" fmla="*/ 4547 h 21600"/>
                <a:gd name="T14" fmla="*/ 17053 w 21600"/>
                <a:gd name="T15" fmla="*/ 1705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AutoShape 10"/>
            <p:cNvSpPr>
              <a:spLocks noChangeArrowheads="1"/>
            </p:cNvSpPr>
            <p:nvPr/>
          </p:nvSpPr>
          <p:spPr bwMode="auto">
            <a:xfrm rot="10800000">
              <a:off x="7467600" y="3797300"/>
              <a:ext cx="256073" cy="330200"/>
            </a:xfrm>
            <a:custGeom>
              <a:avLst/>
              <a:gdLst>
                <a:gd name="T0" fmla="*/ 1 w 21600"/>
                <a:gd name="T1" fmla="*/ 1 h 21600"/>
                <a:gd name="T2" fmla="*/ 1 w 21600"/>
                <a:gd name="T3" fmla="*/ 2 h 21600"/>
                <a:gd name="T4" fmla="*/ 0 w 21600"/>
                <a:gd name="T5" fmla="*/ 1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47 w 21600"/>
                <a:gd name="T13" fmla="*/ 4465 h 21600"/>
                <a:gd name="T14" fmla="*/ 17053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Rectangle 11"/>
            <p:cNvSpPr>
              <a:spLocks noChangeArrowheads="1"/>
            </p:cNvSpPr>
            <p:nvPr/>
          </p:nvSpPr>
          <p:spPr bwMode="auto">
            <a:xfrm>
              <a:off x="6643526" y="4578350"/>
              <a:ext cx="256073" cy="22225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291" name="AutoShape 12"/>
            <p:cNvSpPr>
              <a:spLocks noChangeArrowheads="1"/>
            </p:cNvSpPr>
            <p:nvPr/>
          </p:nvSpPr>
          <p:spPr bwMode="auto">
            <a:xfrm>
              <a:off x="6477000" y="5091906"/>
              <a:ext cx="254389" cy="331788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292" name="AutoShape 13"/>
            <p:cNvSpPr>
              <a:spLocks noChangeArrowheads="1"/>
            </p:cNvSpPr>
            <p:nvPr/>
          </p:nvSpPr>
          <p:spPr bwMode="auto">
            <a:xfrm>
              <a:off x="6726899" y="5970694"/>
              <a:ext cx="510462" cy="220663"/>
            </a:xfrm>
            <a:prstGeom prst="diamond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293" name="Rectangle 14"/>
            <p:cNvSpPr>
              <a:spLocks noChangeArrowheads="1"/>
            </p:cNvSpPr>
            <p:nvPr/>
          </p:nvSpPr>
          <p:spPr bwMode="auto">
            <a:xfrm>
              <a:off x="6726899" y="3606800"/>
              <a:ext cx="384110" cy="11112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294" name="Text Box 16"/>
            <p:cNvSpPr txBox="1">
              <a:spLocks noChangeArrowheads="1"/>
            </p:cNvSpPr>
            <p:nvPr/>
          </p:nvSpPr>
          <p:spPr bwMode="auto">
            <a:xfrm>
              <a:off x="6906338" y="5472401"/>
              <a:ext cx="382425" cy="3317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295" name="Text Box 17"/>
            <p:cNvSpPr txBox="1">
              <a:spLocks noChangeArrowheads="1"/>
            </p:cNvSpPr>
            <p:nvPr/>
          </p:nvSpPr>
          <p:spPr bwMode="auto">
            <a:xfrm>
              <a:off x="6771562" y="4185712"/>
              <a:ext cx="448129" cy="3317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AI</a:t>
              </a: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296" name="Oval 15"/>
            <p:cNvSpPr>
              <a:spLocks noChangeArrowheads="1"/>
            </p:cNvSpPr>
            <p:nvPr/>
          </p:nvSpPr>
          <p:spPr bwMode="auto">
            <a:xfrm>
              <a:off x="6634902" y="4888019"/>
              <a:ext cx="227764" cy="26386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297" name="AutoShape 18"/>
            <p:cNvSpPr>
              <a:spLocks noChangeArrowheads="1"/>
            </p:cNvSpPr>
            <p:nvPr/>
          </p:nvSpPr>
          <p:spPr bwMode="auto">
            <a:xfrm rot="10800000">
              <a:off x="6745173" y="4876800"/>
              <a:ext cx="128037" cy="276225"/>
            </a:xfrm>
            <a:prstGeom prst="moon">
              <a:avLst>
                <a:gd name="adj" fmla="val 87500"/>
              </a:avLst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39283" name="Line 19"/>
          <p:cNvSpPr>
            <a:spLocks noChangeShapeType="1"/>
          </p:cNvSpPr>
          <p:nvPr/>
        </p:nvSpPr>
        <p:spPr bwMode="auto">
          <a:xfrm flipH="1">
            <a:off x="2717800" y="5257800"/>
            <a:ext cx="21336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9284" name="Line 20"/>
          <p:cNvSpPr>
            <a:spLocks noChangeShapeType="1"/>
          </p:cNvSpPr>
          <p:nvPr/>
        </p:nvSpPr>
        <p:spPr bwMode="auto">
          <a:xfrm flipH="1">
            <a:off x="2514600" y="5257800"/>
            <a:ext cx="2286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9285" name="Line 21"/>
          <p:cNvSpPr>
            <a:spLocks noChangeShapeType="1"/>
          </p:cNvSpPr>
          <p:nvPr/>
        </p:nvSpPr>
        <p:spPr bwMode="auto">
          <a:xfrm flipH="1">
            <a:off x="2819400" y="5257800"/>
            <a:ext cx="1981200" cy="1219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9287" name="Line 23"/>
          <p:cNvSpPr>
            <a:spLocks noChangeShapeType="1"/>
          </p:cNvSpPr>
          <p:nvPr/>
        </p:nvSpPr>
        <p:spPr bwMode="auto">
          <a:xfrm flipH="1">
            <a:off x="2743200" y="5257800"/>
            <a:ext cx="2057400" cy="1447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9288" name="Line 24"/>
          <p:cNvSpPr>
            <a:spLocks noChangeShapeType="1"/>
          </p:cNvSpPr>
          <p:nvPr/>
        </p:nvSpPr>
        <p:spPr bwMode="auto">
          <a:xfrm flipH="1">
            <a:off x="2438400" y="5410200"/>
            <a:ext cx="2362200" cy="838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9295" name="Line 31"/>
          <p:cNvSpPr>
            <a:spLocks noChangeShapeType="1"/>
          </p:cNvSpPr>
          <p:nvPr/>
        </p:nvSpPr>
        <p:spPr bwMode="auto">
          <a:xfrm flipH="1" flipV="1">
            <a:off x="1219200" y="990600"/>
            <a:ext cx="3581400" cy="4267200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9296" name="Line 32"/>
          <p:cNvSpPr>
            <a:spLocks noChangeShapeType="1"/>
          </p:cNvSpPr>
          <p:nvPr/>
        </p:nvSpPr>
        <p:spPr bwMode="auto">
          <a:xfrm flipH="1" flipV="1">
            <a:off x="1676400" y="990600"/>
            <a:ext cx="3124200" cy="4267200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9297" name="Line 33"/>
          <p:cNvSpPr>
            <a:spLocks noChangeShapeType="1"/>
          </p:cNvSpPr>
          <p:nvPr/>
        </p:nvSpPr>
        <p:spPr bwMode="auto">
          <a:xfrm flipH="1" flipV="1">
            <a:off x="1600200" y="2362200"/>
            <a:ext cx="3200400" cy="2895600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9298" name="Line 34"/>
          <p:cNvSpPr>
            <a:spLocks noChangeShapeType="1"/>
          </p:cNvSpPr>
          <p:nvPr/>
        </p:nvSpPr>
        <p:spPr bwMode="auto">
          <a:xfrm flipH="1" flipV="1">
            <a:off x="1676400" y="533400"/>
            <a:ext cx="3124200" cy="47244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9301" name="Line 37"/>
          <p:cNvSpPr>
            <a:spLocks noChangeShapeType="1"/>
          </p:cNvSpPr>
          <p:nvPr/>
        </p:nvSpPr>
        <p:spPr bwMode="auto">
          <a:xfrm flipH="1" flipV="1">
            <a:off x="609600" y="533400"/>
            <a:ext cx="4114800" cy="47244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9302" name="Line 38"/>
          <p:cNvSpPr>
            <a:spLocks noChangeShapeType="1"/>
          </p:cNvSpPr>
          <p:nvPr/>
        </p:nvSpPr>
        <p:spPr bwMode="auto">
          <a:xfrm flipH="1" flipV="1">
            <a:off x="2590800" y="3962400"/>
            <a:ext cx="2209800" cy="12954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9303" name="Line 39"/>
          <p:cNvSpPr>
            <a:spLocks noChangeShapeType="1"/>
          </p:cNvSpPr>
          <p:nvPr/>
        </p:nvSpPr>
        <p:spPr bwMode="auto">
          <a:xfrm flipH="1" flipV="1">
            <a:off x="2514600" y="4343400"/>
            <a:ext cx="2286000" cy="9144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9304" name="Line 40"/>
          <p:cNvSpPr>
            <a:spLocks noChangeShapeType="1"/>
          </p:cNvSpPr>
          <p:nvPr/>
        </p:nvSpPr>
        <p:spPr bwMode="auto">
          <a:xfrm flipH="1" flipV="1">
            <a:off x="2667000" y="4648200"/>
            <a:ext cx="2133600" cy="609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9305" name="Line 41"/>
          <p:cNvSpPr>
            <a:spLocks noChangeShapeType="1"/>
          </p:cNvSpPr>
          <p:nvPr/>
        </p:nvSpPr>
        <p:spPr bwMode="auto">
          <a:xfrm flipH="1" flipV="1">
            <a:off x="2362200" y="5029200"/>
            <a:ext cx="243840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9306" name="Line 42"/>
          <p:cNvSpPr>
            <a:spLocks noChangeShapeType="1"/>
          </p:cNvSpPr>
          <p:nvPr/>
        </p:nvSpPr>
        <p:spPr bwMode="auto">
          <a:xfrm flipH="1">
            <a:off x="2514600" y="5257800"/>
            <a:ext cx="22860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9311" name="Line 47"/>
          <p:cNvSpPr>
            <a:spLocks noChangeShapeType="1"/>
          </p:cNvSpPr>
          <p:nvPr/>
        </p:nvSpPr>
        <p:spPr bwMode="auto">
          <a:xfrm flipH="1" flipV="1">
            <a:off x="762000" y="533400"/>
            <a:ext cx="3962400" cy="47244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9312" name="Rectangle 48"/>
          <p:cNvSpPr>
            <a:spLocks noChangeArrowheads="1"/>
          </p:cNvSpPr>
          <p:nvPr/>
        </p:nvSpPr>
        <p:spPr bwMode="auto">
          <a:xfrm>
            <a:off x="5029200" y="304800"/>
            <a:ext cx="4114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1. Kể tên một số loại khoáng sản ở nước ta?</a:t>
            </a:r>
          </a:p>
        </p:txBody>
      </p:sp>
      <p:sp>
        <p:nvSpPr>
          <p:cNvPr id="139313" name="Rectangle 49"/>
          <p:cNvSpPr>
            <a:spLocks noChangeArrowheads="1"/>
          </p:cNvSpPr>
          <p:nvPr/>
        </p:nvSpPr>
        <p:spPr bwMode="auto">
          <a:xfrm>
            <a:off x="5029200" y="1371600"/>
            <a:ext cx="4114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2. Chỉ những nơi có mỏ than, sắt, A-pa-tit, bô-xit, dầu mỏ?</a:t>
            </a:r>
          </a:p>
        </p:txBody>
      </p:sp>
      <p:pic>
        <p:nvPicPr>
          <p:cNvPr id="11285" name="Picture 61" descr="Luoc_do_mot_so_khoang_san_Viet_N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006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6" name="Rectangle 6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93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93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93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96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9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9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9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39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9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39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39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39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39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39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9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9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9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9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39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39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39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39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39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39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39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39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39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39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3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3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39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39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39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39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39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3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39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39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39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39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39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139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39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139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139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83" grpId="0" animBg="1"/>
      <p:bldP spid="139283" grpId="1" animBg="1"/>
      <p:bldP spid="139284" grpId="0" animBg="1"/>
      <p:bldP spid="139284" grpId="1" animBg="1"/>
      <p:bldP spid="139285" grpId="0" animBg="1"/>
      <p:bldP spid="139285" grpId="1" animBg="1"/>
      <p:bldP spid="139287" grpId="0" animBg="1"/>
      <p:bldP spid="139287" grpId="1" animBg="1"/>
      <p:bldP spid="139288" grpId="0" animBg="1"/>
      <p:bldP spid="139288" grpId="1" animBg="1"/>
      <p:bldP spid="139295" grpId="0" animBg="1"/>
      <p:bldP spid="139295" grpId="1" animBg="1"/>
      <p:bldP spid="139296" grpId="0" animBg="1"/>
      <p:bldP spid="139296" grpId="1" animBg="1"/>
      <p:bldP spid="139297" grpId="0" animBg="1"/>
      <p:bldP spid="139297" grpId="1" animBg="1"/>
      <p:bldP spid="139298" grpId="0" animBg="1"/>
      <p:bldP spid="139298" grpId="1" animBg="1"/>
      <p:bldP spid="139301" grpId="0" animBg="1"/>
      <p:bldP spid="139301" grpId="1" animBg="1"/>
      <p:bldP spid="139302" grpId="0" animBg="1"/>
      <p:bldP spid="139302" grpId="1" animBg="1"/>
      <p:bldP spid="139303" grpId="0" animBg="1"/>
      <p:bldP spid="139303" grpId="1" animBg="1"/>
      <p:bldP spid="139304" grpId="0" animBg="1"/>
      <p:bldP spid="139304" grpId="1" animBg="1"/>
      <p:bldP spid="139305" grpId="0" animBg="1"/>
      <p:bldP spid="139305" grpId="1" animBg="1"/>
      <p:bldP spid="139306" grpId="0" animBg="1"/>
      <p:bldP spid="139306" grpId="1" animBg="1"/>
      <p:bldP spid="139311" grpId="0" animBg="1"/>
      <p:bldP spid="139311" grpId="1" animBg="1"/>
      <p:bldP spid="1393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35" name="Text Box 47"/>
          <p:cNvSpPr txBox="1">
            <a:spLocks noChangeArrowheads="1"/>
          </p:cNvSpPr>
          <p:nvPr/>
        </p:nvSpPr>
        <p:spPr bwMode="auto">
          <a:xfrm>
            <a:off x="4508500" y="63500"/>
            <a:ext cx="4572000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569913" algn="just" eaLnBrk="1" hangingPunct="1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2. </a:t>
            </a:r>
            <a:r>
              <a:rPr lang="en-US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Khoáng</a:t>
            </a: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sản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</a:t>
            </a:r>
          </a:p>
          <a:p>
            <a:pPr indent="569913" eaLnBrk="1" hangingPunct="1">
              <a:buFont typeface="Wingdings" pitchFamily="2" charset="2"/>
              <a:buNone/>
              <a:defRPr/>
            </a:pP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Nước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ta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có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nhiều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loại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khoáng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sản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như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 Than,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dầu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mỏ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,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khí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tự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nhiên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,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bô-xit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,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sắt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, a-pa-tit,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thiếc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, than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đá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,…</a:t>
            </a:r>
          </a:p>
          <a:p>
            <a:pPr indent="569913" algn="just" eaLnBrk="1" hangingPunct="1">
              <a:buFont typeface="Wingdings" pitchFamily="2" charset="2"/>
              <a:buNone/>
              <a:defRPr/>
            </a:pP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Khoáng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sản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được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dùng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làm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nguyên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liệu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cho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nhiều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ngành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công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nghiệp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.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Chúng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ta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cần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khai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thác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khoáng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sản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một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các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hợp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lí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,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sử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dụng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tiết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kiệm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và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có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hiệu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9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quả</a:t>
            </a:r>
            <a:r>
              <a:rPr lang="en-US" sz="29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.</a:t>
            </a:r>
          </a:p>
        </p:txBody>
      </p:sp>
      <p:pic>
        <p:nvPicPr>
          <p:cNvPr id="12291" name="Picture 49" descr="Luoc_do_mot_so_khoang_san_Viet_N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4958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5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03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03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03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600200" y="54864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228600" y="2438400"/>
            <a:ext cx="86868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Wingdings 2" pitchFamily="18" charset="2"/>
              </a:rPr>
              <a:t>Câu 1:</a:t>
            </a:r>
            <a:r>
              <a:rPr lang="en-US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Wingdings 2" pitchFamily="18" charset="2"/>
              </a:rPr>
              <a:t> </a:t>
            </a:r>
            <a:r>
              <a:rPr 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Wingdings 2" pitchFamily="18" charset="2"/>
              </a:rPr>
              <a:t>Vùng đồi núi nước ta chiếm khoảng mấy phần diện tích đất liền?</a:t>
            </a:r>
            <a:endParaRPr lang="en-US" b="1">
              <a:solidFill>
                <a:srgbClr val="0000FF"/>
              </a:solidFill>
              <a:latin typeface="Arial"/>
            </a:endParaRPr>
          </a:p>
        </p:txBody>
      </p:sp>
      <p:sp>
        <p:nvSpPr>
          <p:cNvPr id="144394" name="Rectangle 10"/>
          <p:cNvSpPr>
            <a:spLocks noChangeArrowheads="1"/>
          </p:cNvSpPr>
          <p:nvPr/>
        </p:nvSpPr>
        <p:spPr bwMode="auto">
          <a:xfrm>
            <a:off x="3124200" y="3810000"/>
            <a:ext cx="4114800" cy="457200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1/4</a:t>
            </a:r>
          </a:p>
        </p:txBody>
      </p:sp>
      <p:sp>
        <p:nvSpPr>
          <p:cNvPr id="144395" name="Rectangle 11"/>
          <p:cNvSpPr>
            <a:spLocks noChangeArrowheads="1"/>
          </p:cNvSpPr>
          <p:nvPr/>
        </p:nvSpPr>
        <p:spPr bwMode="auto">
          <a:xfrm>
            <a:off x="3124200" y="5029200"/>
            <a:ext cx="4114800" cy="533400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3/4</a:t>
            </a:r>
          </a:p>
        </p:txBody>
      </p:sp>
      <p:sp>
        <p:nvSpPr>
          <p:cNvPr id="144396" name="Rectangle 12"/>
          <p:cNvSpPr>
            <a:spLocks noChangeArrowheads="1"/>
          </p:cNvSpPr>
          <p:nvPr/>
        </p:nvSpPr>
        <p:spPr bwMode="auto">
          <a:xfrm>
            <a:off x="3124200" y="4419600"/>
            <a:ext cx="4114800" cy="533400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2/4</a:t>
            </a:r>
          </a:p>
        </p:txBody>
      </p:sp>
      <p:sp>
        <p:nvSpPr>
          <p:cNvPr id="144397" name="Rectangle 13"/>
          <p:cNvSpPr>
            <a:spLocks noChangeArrowheads="1"/>
          </p:cNvSpPr>
          <p:nvPr/>
        </p:nvSpPr>
        <p:spPr bwMode="auto">
          <a:xfrm>
            <a:off x="3124200" y="5715000"/>
            <a:ext cx="4114800" cy="609600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4/4</a:t>
            </a:r>
          </a:p>
        </p:txBody>
      </p:sp>
      <p:sp>
        <p:nvSpPr>
          <p:cNvPr id="13320" name="Rectangle 2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21" name="WordArt 29"/>
          <p:cNvSpPr>
            <a:spLocks noChangeArrowheads="1" noChangeShapeType="1" noTextEdit="1"/>
          </p:cNvSpPr>
          <p:nvPr/>
        </p:nvSpPr>
        <p:spPr bwMode="auto">
          <a:xfrm>
            <a:off x="2743200" y="685800"/>
            <a:ext cx="3962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</a:gradFill>
                <a:latin typeface="Arial"/>
                <a:cs typeface="Arial"/>
              </a:rPr>
              <a:t>Củng cố bài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24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4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24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24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4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3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9" grpId="0"/>
      <p:bldP spid="144394" grpId="0" animBg="1"/>
      <p:bldP spid="144395" grpId="0" animBg="1"/>
      <p:bldP spid="144395" grpId="1" animBg="1"/>
      <p:bldP spid="144395" grpId="2" animBg="1"/>
      <p:bldP spid="144395" grpId="3" animBg="1"/>
      <p:bldP spid="144396" grpId="0" animBg="1"/>
      <p:bldP spid="14439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600200" y="54864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71600"/>
            <a:ext cx="9144000" cy="76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* Đánh dấu x vào ô trống tr</a:t>
            </a:r>
            <a:r>
              <a:rPr lang="vi-VN" b="1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ớc câu trả lời </a:t>
            </a:r>
            <a:r>
              <a:rPr lang="vi-VN" b="1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úng:</a:t>
            </a:r>
            <a:endParaRPr lang="en-US" b="1">
              <a:solidFill>
                <a:srgbClr val="0000FF"/>
              </a:solidFill>
              <a:latin typeface="Arial" charset="0"/>
              <a:sym typeface="Wingdings" pitchFamily="2" charset="2"/>
            </a:endParaRP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152400" y="2286000"/>
            <a:ext cx="86868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Wingdings 2" pitchFamily="18" charset="2"/>
              </a:rPr>
              <a:t>Câu 2:</a:t>
            </a:r>
            <a:r>
              <a:rPr lang="en-US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Wingdings 2" pitchFamily="18" charset="2"/>
              </a:rPr>
              <a:t> </a:t>
            </a:r>
            <a:r>
              <a:rPr 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Wingdings 2" pitchFamily="18" charset="2"/>
              </a:rPr>
              <a:t>Tỉnh nào của nước ta có nhiều mỏ than nhất?</a:t>
            </a:r>
            <a:endParaRPr lang="en-US" b="1">
              <a:solidFill>
                <a:srgbClr val="0000FF"/>
              </a:solidFill>
              <a:latin typeface="Arial"/>
            </a:endParaRP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3048000" y="3378200"/>
            <a:ext cx="4114800" cy="457200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Khánh Hòa</a:t>
            </a: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3048000" y="4610100"/>
            <a:ext cx="4114800" cy="533400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Tây Nguyên</a:t>
            </a: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3048000" y="3962400"/>
            <a:ext cx="4114800" cy="533400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Hà Tĩnh</a:t>
            </a:r>
          </a:p>
        </p:txBody>
      </p:sp>
      <p:sp>
        <p:nvSpPr>
          <p:cNvPr id="146441" name="Rectangle 9"/>
          <p:cNvSpPr>
            <a:spLocks noChangeArrowheads="1"/>
          </p:cNvSpPr>
          <p:nvPr/>
        </p:nvSpPr>
        <p:spPr bwMode="auto">
          <a:xfrm>
            <a:off x="3048000" y="5257800"/>
            <a:ext cx="4114800" cy="609600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Quảng Ninh</a:t>
            </a:r>
          </a:p>
        </p:txBody>
      </p:sp>
      <p:sp>
        <p:nvSpPr>
          <p:cNvPr id="146446" name="Rectangle 14"/>
          <p:cNvSpPr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b="1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Bài 2</a:t>
            </a:r>
            <a:r>
              <a:rPr lang="en-US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 ĐỊA HÌNH VÀ KHOÁNG SẢN</a:t>
            </a:r>
          </a:p>
        </p:txBody>
      </p:sp>
      <p:sp>
        <p:nvSpPr>
          <p:cNvPr id="14346" name="Rectangle 2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4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1" name="AutoShape 27"/>
          <p:cNvSpPr>
            <a:spLocks noChangeArrowheads="1"/>
          </p:cNvSpPr>
          <p:nvPr/>
        </p:nvSpPr>
        <p:spPr bwMode="gray">
          <a:xfrm>
            <a:off x="2971800" y="1676400"/>
            <a:ext cx="5529263" cy="8334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  <a:cs typeface="Arial" charset="0"/>
              </a:rPr>
              <a:t>Tây bắc- đông nam</a:t>
            </a:r>
          </a:p>
        </p:txBody>
      </p:sp>
      <p:sp>
        <p:nvSpPr>
          <p:cNvPr id="6200" name="AutoShape 56"/>
          <p:cNvSpPr>
            <a:spLocks noChangeArrowheads="1"/>
          </p:cNvSpPr>
          <p:nvPr/>
        </p:nvSpPr>
        <p:spPr bwMode="gray">
          <a:xfrm>
            <a:off x="2895600" y="5791200"/>
            <a:ext cx="5610225" cy="8270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CCCC00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  <a:cs typeface="Arial" charset="0"/>
              </a:rPr>
              <a:t>Bắc- nam</a:t>
            </a:r>
          </a:p>
        </p:txBody>
      </p:sp>
      <p:sp>
        <p:nvSpPr>
          <p:cNvPr id="2" name="AutoShape 56"/>
          <p:cNvSpPr>
            <a:spLocks noChangeArrowheads="1"/>
          </p:cNvSpPr>
          <p:nvPr/>
        </p:nvSpPr>
        <p:spPr bwMode="gray">
          <a:xfrm>
            <a:off x="2924175" y="4464050"/>
            <a:ext cx="5610225" cy="8270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  <a:cs typeface="Arial" charset="0"/>
              </a:rPr>
              <a:t>Đông bắc- tây nam</a:t>
            </a:r>
          </a:p>
        </p:txBody>
      </p:sp>
      <p:sp>
        <p:nvSpPr>
          <p:cNvPr id="6187" name="AutoShape 43"/>
          <p:cNvSpPr>
            <a:spLocks noChangeArrowheads="1"/>
          </p:cNvSpPr>
          <p:nvPr/>
        </p:nvSpPr>
        <p:spPr bwMode="gray">
          <a:xfrm>
            <a:off x="2895600" y="3124200"/>
            <a:ext cx="5700713" cy="838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  <a:cs typeface="Arial" charset="0"/>
              </a:rPr>
              <a:t>Cánh cung</a:t>
            </a:r>
          </a:p>
        </p:txBody>
      </p:sp>
      <p:sp>
        <p:nvSpPr>
          <p:cNvPr id="15366" name="AutoShape 17" descr="Pink tissue paper"/>
          <p:cNvSpPr>
            <a:spLocks noChangeArrowheads="1"/>
          </p:cNvSpPr>
          <p:nvPr/>
        </p:nvSpPr>
        <p:spPr bwMode="auto">
          <a:xfrm>
            <a:off x="1066800" y="247650"/>
            <a:ext cx="7772400" cy="971550"/>
          </a:xfrm>
          <a:prstGeom prst="roundRect">
            <a:avLst>
              <a:gd name="adj" fmla="val 50000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38100" algn="ctr">
            <a:solidFill>
              <a:srgbClr val="74A73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r" rtl="1" eaLnBrk="1" hangingPunct="1"/>
            <a:endParaRPr lang="en-US" sz="18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060450" y="2003425"/>
            <a:ext cx="1563688" cy="203200"/>
            <a:chOff x="0" y="1896"/>
            <a:chExt cx="5760" cy="120"/>
          </a:xfrm>
        </p:grpSpPr>
        <p:sp>
          <p:nvSpPr>
            <p:cNvPr id="15453" name="Rectangle 8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5454" name="Rectangle 9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346075" y="1284288"/>
            <a:ext cx="720725" cy="1219200"/>
            <a:chOff x="1474" y="2341"/>
            <a:chExt cx="454" cy="679"/>
          </a:xfrm>
        </p:grpSpPr>
        <p:grpSp>
          <p:nvGrpSpPr>
            <p:cNvPr id="15440" name="Group 11"/>
            <p:cNvGrpSpPr>
              <a:grpSpLocks/>
            </p:cNvGrpSpPr>
            <p:nvPr/>
          </p:nvGrpSpPr>
          <p:grpSpPr bwMode="auto">
            <a:xfrm rot="5400000">
              <a:off x="1456" y="2517"/>
              <a:ext cx="537" cy="185"/>
              <a:chOff x="0" y="1896"/>
              <a:chExt cx="5760" cy="120"/>
            </a:xfrm>
          </p:grpSpPr>
          <p:sp>
            <p:nvSpPr>
              <p:cNvPr id="15451" name="Rectangle 12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52" name="Rectangle 13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5441" name="Group 14"/>
            <p:cNvGrpSpPr>
              <a:grpSpLocks/>
            </p:cNvGrpSpPr>
            <p:nvPr/>
          </p:nvGrpSpPr>
          <p:grpSpPr bwMode="auto">
            <a:xfrm rot="5400000">
              <a:off x="1474" y="2567"/>
              <a:ext cx="453" cy="454"/>
              <a:chOff x="1844" y="1824"/>
              <a:chExt cx="2017" cy="1823"/>
            </a:xfrm>
          </p:grpSpPr>
          <p:sp>
            <p:nvSpPr>
              <p:cNvPr id="6159" name="AutoShape 15"/>
              <p:cNvSpPr>
                <a:spLocks noChangeArrowheads="1"/>
              </p:cNvSpPr>
              <p:nvPr/>
            </p:nvSpPr>
            <p:spPr bwMode="gray">
              <a:xfrm rot="16200000" flipH="1">
                <a:off x="1791" y="2541"/>
                <a:ext cx="309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5443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44" name="AutoShape 17"/>
              <p:cNvSpPr>
                <a:spLocks noChangeArrowheads="1"/>
              </p:cNvSpPr>
              <p:nvPr/>
            </p:nvSpPr>
            <p:spPr bwMode="gray">
              <a:xfrm rot="10800000" flipH="1">
                <a:off x="2697" y="3442"/>
                <a:ext cx="310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45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46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64" name="Oval 20"/>
              <p:cNvSpPr>
                <a:spLocks noChangeArrowheads="1"/>
              </p:cNvSpPr>
              <p:nvPr/>
            </p:nvSpPr>
            <p:spPr bwMode="gray">
              <a:xfrm>
                <a:off x="2056" y="2842"/>
                <a:ext cx="1606" cy="32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5448" name="Oval 21"/>
              <p:cNvSpPr>
                <a:spLocks noChangeArrowheads="1"/>
              </p:cNvSpPr>
              <p:nvPr/>
            </p:nvSpPr>
            <p:spPr bwMode="gray">
              <a:xfrm>
                <a:off x="2082" y="2840"/>
                <a:ext cx="1610" cy="329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66" name="Oval 22"/>
              <p:cNvSpPr>
                <a:spLocks noChangeArrowheads="1"/>
              </p:cNvSpPr>
              <p:nvPr/>
            </p:nvSpPr>
            <p:spPr bwMode="gray">
              <a:xfrm>
                <a:off x="2056" y="2111"/>
                <a:ext cx="1610" cy="1096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5450" name="Oval 23"/>
              <p:cNvSpPr>
                <a:spLocks noChangeArrowheads="1"/>
              </p:cNvSpPr>
              <p:nvPr/>
            </p:nvSpPr>
            <p:spPr bwMode="gray">
              <a:xfrm>
                <a:off x="2082" y="2085"/>
                <a:ext cx="1610" cy="1095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11" name="Group 24"/>
          <p:cNvGrpSpPr>
            <a:grpSpLocks/>
          </p:cNvGrpSpPr>
          <p:nvPr/>
        </p:nvGrpSpPr>
        <p:grpSpPr bwMode="auto">
          <a:xfrm rot="5400000">
            <a:off x="1917700" y="2460625"/>
            <a:ext cx="1173163" cy="144463"/>
            <a:chOff x="0" y="1896"/>
            <a:chExt cx="5760" cy="120"/>
          </a:xfrm>
        </p:grpSpPr>
        <p:sp>
          <p:nvSpPr>
            <p:cNvPr id="15438" name="Rectangle 25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5439" name="Rectangle 26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2" name="Group 28"/>
          <p:cNvGrpSpPr>
            <a:grpSpLocks/>
          </p:cNvGrpSpPr>
          <p:nvPr/>
        </p:nvGrpSpPr>
        <p:grpSpPr bwMode="auto">
          <a:xfrm>
            <a:off x="1890713" y="1619250"/>
            <a:ext cx="1066800" cy="989013"/>
            <a:chOff x="3257" y="860"/>
            <a:chExt cx="581" cy="623"/>
          </a:xfrm>
        </p:grpSpPr>
        <p:grpSp>
          <p:nvGrpSpPr>
            <p:cNvPr id="15427" name="Group 29"/>
            <p:cNvGrpSpPr>
              <a:grpSpLocks/>
            </p:cNvGrpSpPr>
            <p:nvPr/>
          </p:nvGrpSpPr>
          <p:grpSpPr bwMode="auto">
            <a:xfrm rot="5400000">
              <a:off x="3236" y="881"/>
              <a:ext cx="623" cy="581"/>
              <a:chOff x="1871" y="1824"/>
              <a:chExt cx="2007" cy="1807"/>
            </a:xfrm>
          </p:grpSpPr>
          <p:sp>
            <p:nvSpPr>
              <p:cNvPr id="6174" name="AutoShape 30"/>
              <p:cNvSpPr>
                <a:spLocks noChangeArrowheads="1"/>
              </p:cNvSpPr>
              <p:nvPr/>
            </p:nvSpPr>
            <p:spPr bwMode="gray">
              <a:xfrm rot="16200000" flipH="1">
                <a:off x="1818" y="2511"/>
                <a:ext cx="312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5430" name="AutoShape 31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31" name="AutoShape 32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32" name="Oval 33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33" name="Oval 34">
                <a:hlinkClick r:id="rId5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79" name="Oval 35"/>
              <p:cNvSpPr>
                <a:spLocks noChangeArrowheads="1"/>
              </p:cNvSpPr>
              <p:nvPr/>
            </p:nvSpPr>
            <p:spPr bwMode="gray">
              <a:xfrm>
                <a:off x="2235" y="2916"/>
                <a:ext cx="1318" cy="22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5435" name="Oval 36"/>
              <p:cNvSpPr>
                <a:spLocks noChangeArrowheads="1"/>
              </p:cNvSpPr>
              <p:nvPr/>
            </p:nvSpPr>
            <p:spPr bwMode="gray">
              <a:xfrm>
                <a:off x="2235" y="2916"/>
                <a:ext cx="1317" cy="22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81" name="Oval 37"/>
              <p:cNvSpPr>
                <a:spLocks noChangeArrowheads="1"/>
              </p:cNvSpPr>
              <p:nvPr/>
            </p:nvSpPr>
            <p:spPr bwMode="gray">
              <a:xfrm>
                <a:off x="2222" y="2066"/>
                <a:ext cx="1318" cy="1102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5437" name="Oval 38"/>
              <p:cNvSpPr>
                <a:spLocks noChangeArrowheads="1"/>
              </p:cNvSpPr>
              <p:nvPr/>
            </p:nvSpPr>
            <p:spPr bwMode="gray">
              <a:xfrm>
                <a:off x="2227" y="2082"/>
                <a:ext cx="1317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5428" name="WordArt 39">
              <a:hlinkClick r:id="rId5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5" y="1036"/>
              <a:ext cx="171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15" name="Group 40"/>
          <p:cNvGrpSpPr>
            <a:grpSpLocks/>
          </p:cNvGrpSpPr>
          <p:nvPr/>
        </p:nvGrpSpPr>
        <p:grpSpPr bwMode="auto">
          <a:xfrm rot="5400000">
            <a:off x="1930400" y="4060825"/>
            <a:ext cx="1173163" cy="144463"/>
            <a:chOff x="0" y="1896"/>
            <a:chExt cx="5760" cy="120"/>
          </a:xfrm>
        </p:grpSpPr>
        <p:sp>
          <p:nvSpPr>
            <p:cNvPr id="15425" name="Rectangle 41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5426" name="Rectangle 42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6" name="Group 44"/>
          <p:cNvGrpSpPr>
            <a:grpSpLocks/>
          </p:cNvGrpSpPr>
          <p:nvPr/>
        </p:nvGrpSpPr>
        <p:grpSpPr bwMode="auto">
          <a:xfrm>
            <a:off x="2006600" y="2981325"/>
            <a:ext cx="908050" cy="989013"/>
            <a:chOff x="3260" y="1700"/>
            <a:chExt cx="581" cy="623"/>
          </a:xfrm>
        </p:grpSpPr>
        <p:grpSp>
          <p:nvGrpSpPr>
            <p:cNvPr id="15414" name="Group 45"/>
            <p:cNvGrpSpPr>
              <a:grpSpLocks/>
            </p:cNvGrpSpPr>
            <p:nvPr/>
          </p:nvGrpSpPr>
          <p:grpSpPr bwMode="auto">
            <a:xfrm rot="5400000">
              <a:off x="3239" y="1721"/>
              <a:ext cx="623" cy="581"/>
              <a:chOff x="1871" y="1824"/>
              <a:chExt cx="2007" cy="1807"/>
            </a:xfrm>
          </p:grpSpPr>
          <p:sp>
            <p:nvSpPr>
              <p:cNvPr id="6190" name="AutoShape 46"/>
              <p:cNvSpPr>
                <a:spLocks noChangeArrowheads="1"/>
              </p:cNvSpPr>
              <p:nvPr/>
            </p:nvSpPr>
            <p:spPr bwMode="gray">
              <a:xfrm rot="16200000" flipH="1">
                <a:off x="1819" y="2511"/>
                <a:ext cx="310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5417" name="AutoShape 47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18" name="AutoShape 48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19" name="Oval 49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20" name="Oval 50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95" name="Oval 51"/>
              <p:cNvSpPr>
                <a:spLocks noChangeArrowheads="1"/>
              </p:cNvSpPr>
              <p:nvPr/>
            </p:nvSpPr>
            <p:spPr bwMode="gray">
              <a:xfrm>
                <a:off x="2229" y="2885"/>
                <a:ext cx="1318" cy="25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5422" name="Oval 52">
                <a:hlinkClick r:id="rId6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29" y="2886"/>
                <a:ext cx="1317" cy="259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97" name="Oval 53"/>
              <p:cNvSpPr>
                <a:spLocks noChangeArrowheads="1"/>
              </p:cNvSpPr>
              <p:nvPr/>
            </p:nvSpPr>
            <p:spPr bwMode="gray">
              <a:xfrm>
                <a:off x="2222" y="2067"/>
                <a:ext cx="1318" cy="1099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5424" name="Oval 54"/>
              <p:cNvSpPr>
                <a:spLocks noChangeArrowheads="1"/>
              </p:cNvSpPr>
              <p:nvPr/>
            </p:nvSpPr>
            <p:spPr bwMode="gray">
              <a:xfrm>
                <a:off x="2227" y="2082"/>
                <a:ext cx="1317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5415" name="WordArt 55">
              <a:hlinkClick r:id="rId6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70" y="1852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2</a:t>
              </a:r>
            </a:p>
          </p:txBody>
        </p:sp>
      </p:grpSp>
      <p:grpSp>
        <p:nvGrpSpPr>
          <p:cNvPr id="18" name="Group 57"/>
          <p:cNvGrpSpPr>
            <a:grpSpLocks/>
          </p:cNvGrpSpPr>
          <p:nvPr/>
        </p:nvGrpSpPr>
        <p:grpSpPr bwMode="auto">
          <a:xfrm>
            <a:off x="2003425" y="4341813"/>
            <a:ext cx="922338" cy="989012"/>
            <a:chOff x="3247" y="2516"/>
            <a:chExt cx="581" cy="623"/>
          </a:xfrm>
        </p:grpSpPr>
        <p:grpSp>
          <p:nvGrpSpPr>
            <p:cNvPr id="15403" name="Group 58"/>
            <p:cNvGrpSpPr>
              <a:grpSpLocks/>
            </p:cNvGrpSpPr>
            <p:nvPr/>
          </p:nvGrpSpPr>
          <p:grpSpPr bwMode="auto">
            <a:xfrm rot="5400000">
              <a:off x="3226" y="2537"/>
              <a:ext cx="623" cy="581"/>
              <a:chOff x="1872" y="1824"/>
              <a:chExt cx="2006" cy="1807"/>
            </a:xfrm>
          </p:grpSpPr>
          <p:sp>
            <p:nvSpPr>
              <p:cNvPr id="3" name="AutoShape 59"/>
              <p:cNvSpPr>
                <a:spLocks noChangeArrowheads="1"/>
              </p:cNvSpPr>
              <p:nvPr/>
            </p:nvSpPr>
            <p:spPr bwMode="gray">
              <a:xfrm rot="16200000" flipH="1">
                <a:off x="1820" y="250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5406" name="AutoShape 60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07" name="AutoShape 61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08" name="Oval 62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09" name="Oval 63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" name="Oval 64"/>
              <p:cNvSpPr>
                <a:spLocks noChangeArrowheads="1"/>
              </p:cNvSpPr>
              <p:nvPr/>
            </p:nvSpPr>
            <p:spPr bwMode="gray">
              <a:xfrm>
                <a:off x="2229" y="2881"/>
                <a:ext cx="1317" cy="25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5411" name="Oval 65">
                <a:hlinkClick r:id="rId7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29" y="2888"/>
                <a:ext cx="1317" cy="255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3" name="Oval 66"/>
              <p:cNvSpPr>
                <a:spLocks noChangeArrowheads="1"/>
              </p:cNvSpPr>
              <p:nvPr/>
            </p:nvSpPr>
            <p:spPr bwMode="gray">
              <a:xfrm>
                <a:off x="2223" y="2060"/>
                <a:ext cx="1317" cy="1101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5413" name="Oval 67"/>
              <p:cNvSpPr>
                <a:spLocks noChangeArrowheads="1"/>
              </p:cNvSpPr>
              <p:nvPr/>
            </p:nvSpPr>
            <p:spPr bwMode="gray">
              <a:xfrm>
                <a:off x="2227" y="2082"/>
                <a:ext cx="1317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5404" name="WordArt 68">
              <a:hlinkClick r:id="rId8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0" y="2679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3</a:t>
              </a:r>
            </a:p>
          </p:txBody>
        </p:sp>
      </p:grpSp>
      <p:grpSp>
        <p:nvGrpSpPr>
          <p:cNvPr id="20" name="Group 69"/>
          <p:cNvGrpSpPr>
            <a:grpSpLocks/>
          </p:cNvGrpSpPr>
          <p:nvPr/>
        </p:nvGrpSpPr>
        <p:grpSpPr bwMode="auto">
          <a:xfrm>
            <a:off x="152400" y="171450"/>
            <a:ext cx="1143000" cy="1219200"/>
            <a:chOff x="196" y="292"/>
            <a:chExt cx="616" cy="507"/>
          </a:xfrm>
        </p:grpSpPr>
        <p:grpSp>
          <p:nvGrpSpPr>
            <p:cNvPr id="15397" name="Group 70"/>
            <p:cNvGrpSpPr>
              <a:grpSpLocks/>
            </p:cNvGrpSpPr>
            <p:nvPr/>
          </p:nvGrpSpPr>
          <p:grpSpPr bwMode="auto">
            <a:xfrm>
              <a:off x="204" y="300"/>
              <a:ext cx="608" cy="499"/>
              <a:chOff x="204" y="300"/>
              <a:chExt cx="608" cy="499"/>
            </a:xfrm>
          </p:grpSpPr>
          <p:sp>
            <p:nvSpPr>
              <p:cNvPr id="15401" name="Oval 19"/>
              <p:cNvSpPr>
                <a:spLocks noChangeArrowheads="1"/>
              </p:cNvSpPr>
              <p:nvPr/>
            </p:nvSpPr>
            <p:spPr bwMode="auto">
              <a:xfrm rot="1758052">
                <a:off x="204" y="300"/>
                <a:ext cx="592" cy="482"/>
              </a:xfrm>
              <a:prstGeom prst="ellipse">
                <a:avLst/>
              </a:prstGeom>
              <a:gradFill rotWithShape="1">
                <a:gsLst>
                  <a:gs pos="0">
                    <a:srgbClr val="74A731"/>
                  </a:gs>
                  <a:gs pos="100000">
                    <a:srgbClr val="364D17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rtl="1" eaLnBrk="1" hangingPunct="1"/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02" name="Oval 24"/>
              <p:cNvSpPr>
                <a:spLocks noChangeArrowheads="1"/>
              </p:cNvSpPr>
              <p:nvPr/>
            </p:nvSpPr>
            <p:spPr bwMode="gray">
              <a:xfrm rot="1758052">
                <a:off x="220" y="317"/>
                <a:ext cx="592" cy="482"/>
              </a:xfrm>
              <a:prstGeom prst="ellipse">
                <a:avLst/>
              </a:prstGeom>
              <a:solidFill>
                <a:srgbClr val="55497D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rtl="1" eaLnBrk="1" hangingPunct="1"/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5398" name="Group 73"/>
            <p:cNvGrpSpPr>
              <a:grpSpLocks/>
            </p:cNvGrpSpPr>
            <p:nvPr/>
          </p:nvGrpSpPr>
          <p:grpSpPr bwMode="auto">
            <a:xfrm>
              <a:off x="196" y="292"/>
              <a:ext cx="592" cy="482"/>
              <a:chOff x="204" y="300"/>
              <a:chExt cx="592" cy="482"/>
            </a:xfrm>
          </p:grpSpPr>
          <p:sp>
            <p:nvSpPr>
              <p:cNvPr id="15399" name="Oval 25"/>
              <p:cNvSpPr>
                <a:spLocks noChangeArrowheads="1"/>
              </p:cNvSpPr>
              <p:nvPr/>
            </p:nvSpPr>
            <p:spPr bwMode="gray">
              <a:xfrm rot="1758052">
                <a:off x="204" y="300"/>
                <a:ext cx="592" cy="482"/>
              </a:xfrm>
              <a:prstGeom prst="ellipse">
                <a:avLst/>
              </a:prstGeom>
              <a:gradFill rotWithShape="1">
                <a:gsLst>
                  <a:gs pos="0">
                    <a:srgbClr val="95A8FB"/>
                  </a:gs>
                  <a:gs pos="100000">
                    <a:srgbClr val="454E74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rtl="1" eaLnBrk="1" hangingPunct="1"/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5400" name="Picture 27" descr="Picture1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259" y="328"/>
                <a:ext cx="276" cy="2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23" name="Group 40"/>
          <p:cNvGrpSpPr>
            <a:grpSpLocks/>
          </p:cNvGrpSpPr>
          <p:nvPr/>
        </p:nvGrpSpPr>
        <p:grpSpPr bwMode="auto">
          <a:xfrm rot="5400000">
            <a:off x="2133600" y="5486400"/>
            <a:ext cx="762000" cy="152400"/>
            <a:chOff x="0" y="1896"/>
            <a:chExt cx="5760" cy="120"/>
          </a:xfrm>
        </p:grpSpPr>
        <p:sp>
          <p:nvSpPr>
            <p:cNvPr id="15395" name="Rectangle 41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5396" name="Rectangle 42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24" name="Group 57"/>
          <p:cNvGrpSpPr>
            <a:grpSpLocks/>
          </p:cNvGrpSpPr>
          <p:nvPr/>
        </p:nvGrpSpPr>
        <p:grpSpPr bwMode="auto">
          <a:xfrm>
            <a:off x="1974850" y="5684838"/>
            <a:ext cx="922338" cy="989012"/>
            <a:chOff x="3247" y="2516"/>
            <a:chExt cx="581" cy="623"/>
          </a:xfrm>
        </p:grpSpPr>
        <p:grpSp>
          <p:nvGrpSpPr>
            <p:cNvPr id="15384" name="Group 58"/>
            <p:cNvGrpSpPr>
              <a:grpSpLocks/>
            </p:cNvGrpSpPr>
            <p:nvPr/>
          </p:nvGrpSpPr>
          <p:grpSpPr bwMode="auto">
            <a:xfrm rot="5400000">
              <a:off x="3226" y="2537"/>
              <a:ext cx="623" cy="581"/>
              <a:chOff x="1872" y="1824"/>
              <a:chExt cx="2006" cy="1807"/>
            </a:xfrm>
          </p:grpSpPr>
          <p:sp>
            <p:nvSpPr>
              <p:cNvPr id="6203" name="AutoShape 59"/>
              <p:cNvSpPr>
                <a:spLocks noChangeArrowheads="1"/>
              </p:cNvSpPr>
              <p:nvPr/>
            </p:nvSpPr>
            <p:spPr bwMode="gray">
              <a:xfrm rot="16200000" flipH="1">
                <a:off x="1820" y="250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5387" name="AutoShape 60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388" name="AutoShape 61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389" name="Oval 62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390" name="Oval 63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208" name="Oval 64"/>
              <p:cNvSpPr>
                <a:spLocks noChangeArrowheads="1"/>
              </p:cNvSpPr>
              <p:nvPr/>
            </p:nvSpPr>
            <p:spPr bwMode="gray">
              <a:xfrm>
                <a:off x="2229" y="2881"/>
                <a:ext cx="1317" cy="25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5392" name="Oval 65">
                <a:hlinkClick r:id="rId7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29" y="2888"/>
                <a:ext cx="1317" cy="255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210" name="Oval 66"/>
              <p:cNvSpPr>
                <a:spLocks noChangeArrowheads="1"/>
              </p:cNvSpPr>
              <p:nvPr/>
            </p:nvSpPr>
            <p:spPr bwMode="gray">
              <a:xfrm>
                <a:off x="2223" y="2060"/>
                <a:ext cx="1317" cy="1101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5394" name="Oval 67"/>
              <p:cNvSpPr>
                <a:spLocks noChangeArrowheads="1"/>
              </p:cNvSpPr>
              <p:nvPr/>
            </p:nvSpPr>
            <p:spPr bwMode="gray">
              <a:xfrm>
                <a:off x="2227" y="2082"/>
                <a:ext cx="1317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5385" name="WordArt 68">
              <a:hlinkClick r:id="rId8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0" y="2679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4</a:t>
              </a:r>
            </a:p>
          </p:txBody>
        </p:sp>
      </p:grpSp>
      <p:grpSp>
        <p:nvGrpSpPr>
          <p:cNvPr id="15377" name="Group 93"/>
          <p:cNvGrpSpPr>
            <a:grpSpLocks/>
          </p:cNvGrpSpPr>
          <p:nvPr/>
        </p:nvGrpSpPr>
        <p:grpSpPr bwMode="auto">
          <a:xfrm>
            <a:off x="1219200" y="304800"/>
            <a:ext cx="7543800" cy="801688"/>
            <a:chOff x="720" y="240"/>
            <a:chExt cx="4752" cy="505"/>
          </a:xfrm>
        </p:grpSpPr>
        <p:sp>
          <p:nvSpPr>
            <p:cNvPr id="15382" name="AutoShape 23"/>
            <p:cNvSpPr>
              <a:spLocks noChangeArrowheads="1"/>
            </p:cNvSpPr>
            <p:nvPr/>
          </p:nvSpPr>
          <p:spPr bwMode="gray">
            <a:xfrm>
              <a:off x="720" y="240"/>
              <a:ext cx="4752" cy="505"/>
            </a:xfrm>
            <a:prstGeom prst="roundRect">
              <a:avLst>
                <a:gd name="adj" fmla="val 50000"/>
              </a:avLst>
            </a:prstGeom>
            <a:solidFill>
              <a:schemeClr val="hlink">
                <a:alpha val="63921"/>
              </a:schemeClr>
            </a:solidFill>
            <a:ln w="38100" algn="ctr">
              <a:solidFill>
                <a:srgbClr val="FFCC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5383" name="Text Box 26"/>
            <p:cNvSpPr txBox="1">
              <a:spLocks noChangeArrowheads="1"/>
            </p:cNvSpPr>
            <p:nvPr/>
          </p:nvSpPr>
          <p:spPr bwMode="gray">
            <a:xfrm>
              <a:off x="1027" y="293"/>
              <a:ext cx="417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 sz="2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</p:grpSp>
      <p:pic>
        <p:nvPicPr>
          <p:cNvPr id="15378" name="Picture 9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2895600"/>
            <a:ext cx="16446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9" name="Picture 97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143000" y="1647825"/>
            <a:ext cx="7334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0" name="Text Box 98"/>
          <p:cNvSpPr txBox="1">
            <a:spLocks noChangeArrowheads="1"/>
          </p:cNvSpPr>
          <p:nvPr/>
        </p:nvSpPr>
        <p:spPr bwMode="auto">
          <a:xfrm>
            <a:off x="1190810" y="381000"/>
            <a:ext cx="7948612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00FF"/>
                </a:solidFill>
                <a:latin typeface="Arial" charset="0"/>
              </a:rPr>
              <a:t>Các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" charset="0"/>
              </a:rPr>
              <a:t>dãy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" charset="0"/>
              </a:rPr>
              <a:t>núi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" charset="0"/>
              </a:rPr>
              <a:t>chủ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" charset="0"/>
              </a:rPr>
              <a:t>yếu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" charset="0"/>
              </a:rPr>
              <a:t>chạy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" charset="0"/>
              </a:rPr>
              <a:t>theo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" charset="0"/>
              </a:rPr>
              <a:t>hướng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:</a:t>
            </a:r>
          </a:p>
        </p:txBody>
      </p:sp>
      <p:sp>
        <p:nvSpPr>
          <p:cNvPr id="15381" name="Rectangle 10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1" grpId="0" animBg="1"/>
      <p:bldP spid="6171" grpId="1" animBg="1"/>
      <p:bldP spid="6200" grpId="0" animBg="1"/>
      <p:bldP spid="2" grpId="0" animBg="1"/>
      <p:bldP spid="618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7235" y="435114"/>
            <a:ext cx="45499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E62E846-92B7-42F0-B1C7-0B135B8ED8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9144000" cy="687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2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1" name="AutoShape 27"/>
          <p:cNvSpPr>
            <a:spLocks noChangeArrowheads="1"/>
          </p:cNvSpPr>
          <p:nvPr/>
        </p:nvSpPr>
        <p:spPr bwMode="gray">
          <a:xfrm>
            <a:off x="2971800" y="1676400"/>
            <a:ext cx="5529263" cy="8334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  <a:cs typeface="Arial" charset="0"/>
              </a:rPr>
              <a:t>Bà Rịa - Vũng Tàu</a:t>
            </a:r>
          </a:p>
        </p:txBody>
      </p:sp>
      <p:sp>
        <p:nvSpPr>
          <p:cNvPr id="6200" name="AutoShape 56"/>
          <p:cNvSpPr>
            <a:spLocks noChangeArrowheads="1"/>
          </p:cNvSpPr>
          <p:nvPr/>
        </p:nvSpPr>
        <p:spPr bwMode="gray">
          <a:xfrm>
            <a:off x="2895600" y="5791200"/>
            <a:ext cx="5610225" cy="8270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CCCC00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  <a:cs typeface="Arial" charset="0"/>
              </a:rPr>
              <a:t>Kiên Giang</a:t>
            </a:r>
          </a:p>
        </p:txBody>
      </p:sp>
      <p:sp>
        <p:nvSpPr>
          <p:cNvPr id="2" name="AutoShape 56"/>
          <p:cNvSpPr>
            <a:spLocks noChangeArrowheads="1"/>
          </p:cNvSpPr>
          <p:nvPr/>
        </p:nvSpPr>
        <p:spPr bwMode="gray">
          <a:xfrm>
            <a:off x="2895600" y="4495800"/>
            <a:ext cx="5610225" cy="8270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  <a:cs typeface="Arial" charset="0"/>
              </a:rPr>
              <a:t>Quảng Ninh</a:t>
            </a:r>
          </a:p>
        </p:txBody>
      </p:sp>
      <p:sp>
        <p:nvSpPr>
          <p:cNvPr id="6187" name="AutoShape 43"/>
          <p:cNvSpPr>
            <a:spLocks noChangeArrowheads="1"/>
          </p:cNvSpPr>
          <p:nvPr/>
        </p:nvSpPr>
        <p:spPr bwMode="gray">
          <a:xfrm>
            <a:off x="2895600" y="3124200"/>
            <a:ext cx="5700713" cy="838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  <a:cs typeface="Arial" charset="0"/>
              </a:rPr>
              <a:t>Khánh Hòa</a:t>
            </a:r>
          </a:p>
        </p:txBody>
      </p:sp>
      <p:sp>
        <p:nvSpPr>
          <p:cNvPr id="16390" name="AutoShape 17" descr="Pink tissue paper"/>
          <p:cNvSpPr>
            <a:spLocks noChangeArrowheads="1"/>
          </p:cNvSpPr>
          <p:nvPr/>
        </p:nvSpPr>
        <p:spPr bwMode="auto">
          <a:xfrm>
            <a:off x="1066800" y="228600"/>
            <a:ext cx="7696200" cy="1219200"/>
          </a:xfrm>
          <a:prstGeom prst="roundRect">
            <a:avLst>
              <a:gd name="adj" fmla="val 50000"/>
            </a:avLst>
          </a:prstGeom>
          <a:blipFill dpi="0" rotWithShape="1">
            <a:blip r:embed="rId5"/>
            <a:srcRect/>
            <a:tile tx="0" ty="0" sx="100000" sy="100000" flip="none" algn="tl"/>
          </a:blipFill>
          <a:ln w="38100" algn="ctr">
            <a:solidFill>
              <a:srgbClr val="74A73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r" rtl="1" eaLnBrk="1" hangingPunct="1"/>
            <a:endParaRPr lang="en-US" sz="18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060450" y="2003425"/>
            <a:ext cx="1563688" cy="203200"/>
            <a:chOff x="0" y="1896"/>
            <a:chExt cx="5760" cy="120"/>
          </a:xfrm>
        </p:grpSpPr>
        <p:sp>
          <p:nvSpPr>
            <p:cNvPr id="16477" name="Rectangle 8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478" name="Rectangle 9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346075" y="1284288"/>
            <a:ext cx="720725" cy="1219200"/>
            <a:chOff x="1474" y="2341"/>
            <a:chExt cx="454" cy="679"/>
          </a:xfrm>
        </p:grpSpPr>
        <p:grpSp>
          <p:nvGrpSpPr>
            <p:cNvPr id="16464" name="Group 11"/>
            <p:cNvGrpSpPr>
              <a:grpSpLocks/>
            </p:cNvGrpSpPr>
            <p:nvPr/>
          </p:nvGrpSpPr>
          <p:grpSpPr bwMode="auto">
            <a:xfrm rot="5400000">
              <a:off x="1456" y="2517"/>
              <a:ext cx="537" cy="185"/>
              <a:chOff x="0" y="1896"/>
              <a:chExt cx="5760" cy="120"/>
            </a:xfrm>
          </p:grpSpPr>
          <p:sp>
            <p:nvSpPr>
              <p:cNvPr id="16475" name="Rectangle 12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76" name="Rectangle 13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6465" name="Group 14"/>
            <p:cNvGrpSpPr>
              <a:grpSpLocks/>
            </p:cNvGrpSpPr>
            <p:nvPr/>
          </p:nvGrpSpPr>
          <p:grpSpPr bwMode="auto">
            <a:xfrm rot="5400000">
              <a:off x="1474" y="2567"/>
              <a:ext cx="453" cy="454"/>
              <a:chOff x="1844" y="1824"/>
              <a:chExt cx="2017" cy="1823"/>
            </a:xfrm>
          </p:grpSpPr>
          <p:sp>
            <p:nvSpPr>
              <p:cNvPr id="6159" name="AutoShape 15"/>
              <p:cNvSpPr>
                <a:spLocks noChangeArrowheads="1"/>
              </p:cNvSpPr>
              <p:nvPr/>
            </p:nvSpPr>
            <p:spPr bwMode="gray">
              <a:xfrm rot="16200000" flipH="1">
                <a:off x="1791" y="2541"/>
                <a:ext cx="309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6467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68" name="AutoShape 17"/>
              <p:cNvSpPr>
                <a:spLocks noChangeArrowheads="1"/>
              </p:cNvSpPr>
              <p:nvPr/>
            </p:nvSpPr>
            <p:spPr bwMode="gray">
              <a:xfrm rot="10800000" flipH="1">
                <a:off x="2697" y="3442"/>
                <a:ext cx="310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69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70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64" name="Oval 20"/>
              <p:cNvSpPr>
                <a:spLocks noChangeArrowheads="1"/>
              </p:cNvSpPr>
              <p:nvPr/>
            </p:nvSpPr>
            <p:spPr bwMode="gray">
              <a:xfrm>
                <a:off x="2056" y="2842"/>
                <a:ext cx="1606" cy="32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6472" name="Oval 21"/>
              <p:cNvSpPr>
                <a:spLocks noChangeArrowheads="1"/>
              </p:cNvSpPr>
              <p:nvPr/>
            </p:nvSpPr>
            <p:spPr bwMode="gray">
              <a:xfrm>
                <a:off x="2082" y="2840"/>
                <a:ext cx="1610" cy="329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66" name="Oval 22"/>
              <p:cNvSpPr>
                <a:spLocks noChangeArrowheads="1"/>
              </p:cNvSpPr>
              <p:nvPr/>
            </p:nvSpPr>
            <p:spPr bwMode="gray">
              <a:xfrm>
                <a:off x="2056" y="2111"/>
                <a:ext cx="1610" cy="1096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6474" name="Oval 23"/>
              <p:cNvSpPr>
                <a:spLocks noChangeArrowheads="1"/>
              </p:cNvSpPr>
              <p:nvPr/>
            </p:nvSpPr>
            <p:spPr bwMode="gray">
              <a:xfrm>
                <a:off x="2082" y="2085"/>
                <a:ext cx="1610" cy="1095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11" name="Group 24"/>
          <p:cNvGrpSpPr>
            <a:grpSpLocks/>
          </p:cNvGrpSpPr>
          <p:nvPr/>
        </p:nvGrpSpPr>
        <p:grpSpPr bwMode="auto">
          <a:xfrm rot="5400000">
            <a:off x="1917700" y="2460625"/>
            <a:ext cx="1173163" cy="144463"/>
            <a:chOff x="0" y="1896"/>
            <a:chExt cx="5760" cy="120"/>
          </a:xfrm>
        </p:grpSpPr>
        <p:sp>
          <p:nvSpPr>
            <p:cNvPr id="16462" name="Rectangle 25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463" name="Rectangle 26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2" name="Group 28"/>
          <p:cNvGrpSpPr>
            <a:grpSpLocks/>
          </p:cNvGrpSpPr>
          <p:nvPr/>
        </p:nvGrpSpPr>
        <p:grpSpPr bwMode="auto">
          <a:xfrm>
            <a:off x="1890713" y="1619250"/>
            <a:ext cx="1066800" cy="989013"/>
            <a:chOff x="3257" y="860"/>
            <a:chExt cx="581" cy="623"/>
          </a:xfrm>
        </p:grpSpPr>
        <p:grpSp>
          <p:nvGrpSpPr>
            <p:cNvPr id="16451" name="Group 29"/>
            <p:cNvGrpSpPr>
              <a:grpSpLocks/>
            </p:cNvGrpSpPr>
            <p:nvPr/>
          </p:nvGrpSpPr>
          <p:grpSpPr bwMode="auto">
            <a:xfrm rot="5400000">
              <a:off x="3236" y="881"/>
              <a:ext cx="623" cy="581"/>
              <a:chOff x="1871" y="1824"/>
              <a:chExt cx="2007" cy="1807"/>
            </a:xfrm>
          </p:grpSpPr>
          <p:sp>
            <p:nvSpPr>
              <p:cNvPr id="6174" name="AutoShape 30"/>
              <p:cNvSpPr>
                <a:spLocks noChangeArrowheads="1"/>
              </p:cNvSpPr>
              <p:nvPr/>
            </p:nvSpPr>
            <p:spPr bwMode="gray">
              <a:xfrm rot="16200000" flipH="1">
                <a:off x="1818" y="2511"/>
                <a:ext cx="312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6454" name="AutoShape 31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55" name="AutoShape 32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56" name="Oval 33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57" name="Oval 34">
                <a:hlinkClick r:id="rId6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79" name="Oval 35"/>
              <p:cNvSpPr>
                <a:spLocks noChangeArrowheads="1"/>
              </p:cNvSpPr>
              <p:nvPr/>
            </p:nvSpPr>
            <p:spPr bwMode="gray">
              <a:xfrm>
                <a:off x="2235" y="2916"/>
                <a:ext cx="1318" cy="22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6459" name="Oval 36"/>
              <p:cNvSpPr>
                <a:spLocks noChangeArrowheads="1"/>
              </p:cNvSpPr>
              <p:nvPr/>
            </p:nvSpPr>
            <p:spPr bwMode="gray">
              <a:xfrm>
                <a:off x="2235" y="2916"/>
                <a:ext cx="1317" cy="22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81" name="Oval 37"/>
              <p:cNvSpPr>
                <a:spLocks noChangeArrowheads="1"/>
              </p:cNvSpPr>
              <p:nvPr/>
            </p:nvSpPr>
            <p:spPr bwMode="gray">
              <a:xfrm>
                <a:off x="2222" y="2066"/>
                <a:ext cx="1318" cy="1102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6461" name="Oval 38"/>
              <p:cNvSpPr>
                <a:spLocks noChangeArrowheads="1"/>
              </p:cNvSpPr>
              <p:nvPr/>
            </p:nvSpPr>
            <p:spPr bwMode="gray">
              <a:xfrm>
                <a:off x="2227" y="2082"/>
                <a:ext cx="1317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6452" name="WordArt 39">
              <a:hlinkClick r:id="rId6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5" y="1036"/>
              <a:ext cx="171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15" name="Group 40"/>
          <p:cNvGrpSpPr>
            <a:grpSpLocks/>
          </p:cNvGrpSpPr>
          <p:nvPr/>
        </p:nvGrpSpPr>
        <p:grpSpPr bwMode="auto">
          <a:xfrm rot="5400000">
            <a:off x="1930400" y="4060825"/>
            <a:ext cx="1173163" cy="144463"/>
            <a:chOff x="0" y="1896"/>
            <a:chExt cx="5760" cy="120"/>
          </a:xfrm>
        </p:grpSpPr>
        <p:sp>
          <p:nvSpPr>
            <p:cNvPr id="16449" name="Rectangle 41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450" name="Rectangle 42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6" name="Group 44"/>
          <p:cNvGrpSpPr>
            <a:grpSpLocks/>
          </p:cNvGrpSpPr>
          <p:nvPr/>
        </p:nvGrpSpPr>
        <p:grpSpPr bwMode="auto">
          <a:xfrm>
            <a:off x="2006600" y="2981325"/>
            <a:ext cx="908050" cy="989013"/>
            <a:chOff x="3260" y="1700"/>
            <a:chExt cx="581" cy="623"/>
          </a:xfrm>
        </p:grpSpPr>
        <p:grpSp>
          <p:nvGrpSpPr>
            <p:cNvPr id="16438" name="Group 45"/>
            <p:cNvGrpSpPr>
              <a:grpSpLocks/>
            </p:cNvGrpSpPr>
            <p:nvPr/>
          </p:nvGrpSpPr>
          <p:grpSpPr bwMode="auto">
            <a:xfrm rot="5400000">
              <a:off x="3239" y="1721"/>
              <a:ext cx="623" cy="581"/>
              <a:chOff x="1871" y="1824"/>
              <a:chExt cx="2007" cy="1807"/>
            </a:xfrm>
          </p:grpSpPr>
          <p:sp>
            <p:nvSpPr>
              <p:cNvPr id="6190" name="AutoShape 46"/>
              <p:cNvSpPr>
                <a:spLocks noChangeArrowheads="1"/>
              </p:cNvSpPr>
              <p:nvPr/>
            </p:nvSpPr>
            <p:spPr bwMode="gray">
              <a:xfrm rot="16200000" flipH="1">
                <a:off x="1819" y="2511"/>
                <a:ext cx="310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6441" name="AutoShape 47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42" name="AutoShape 48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43" name="Oval 49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44" name="Oval 50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95" name="Oval 51"/>
              <p:cNvSpPr>
                <a:spLocks noChangeArrowheads="1"/>
              </p:cNvSpPr>
              <p:nvPr/>
            </p:nvSpPr>
            <p:spPr bwMode="gray">
              <a:xfrm>
                <a:off x="2229" y="2885"/>
                <a:ext cx="1318" cy="25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6446" name="Oval 52">
                <a:hlinkClick r:id="rId7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29" y="2886"/>
                <a:ext cx="1317" cy="259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97" name="Oval 53"/>
              <p:cNvSpPr>
                <a:spLocks noChangeArrowheads="1"/>
              </p:cNvSpPr>
              <p:nvPr/>
            </p:nvSpPr>
            <p:spPr bwMode="gray">
              <a:xfrm>
                <a:off x="2222" y="2067"/>
                <a:ext cx="1318" cy="1099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6448" name="Oval 54"/>
              <p:cNvSpPr>
                <a:spLocks noChangeArrowheads="1"/>
              </p:cNvSpPr>
              <p:nvPr/>
            </p:nvSpPr>
            <p:spPr bwMode="gray">
              <a:xfrm>
                <a:off x="2227" y="2082"/>
                <a:ext cx="1317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6439" name="WordArt 55">
              <a:hlinkClick r:id="rId7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70" y="1852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2</a:t>
              </a:r>
            </a:p>
          </p:txBody>
        </p:sp>
      </p:grpSp>
      <p:grpSp>
        <p:nvGrpSpPr>
          <p:cNvPr id="18" name="Group 57"/>
          <p:cNvGrpSpPr>
            <a:grpSpLocks/>
          </p:cNvGrpSpPr>
          <p:nvPr/>
        </p:nvGrpSpPr>
        <p:grpSpPr bwMode="auto">
          <a:xfrm>
            <a:off x="2003425" y="4341813"/>
            <a:ext cx="922338" cy="989012"/>
            <a:chOff x="3247" y="2516"/>
            <a:chExt cx="581" cy="623"/>
          </a:xfrm>
        </p:grpSpPr>
        <p:grpSp>
          <p:nvGrpSpPr>
            <p:cNvPr id="16427" name="Group 58"/>
            <p:cNvGrpSpPr>
              <a:grpSpLocks/>
            </p:cNvGrpSpPr>
            <p:nvPr/>
          </p:nvGrpSpPr>
          <p:grpSpPr bwMode="auto">
            <a:xfrm rot="5400000">
              <a:off x="3226" y="2537"/>
              <a:ext cx="623" cy="581"/>
              <a:chOff x="1872" y="1824"/>
              <a:chExt cx="2006" cy="1807"/>
            </a:xfrm>
          </p:grpSpPr>
          <p:sp>
            <p:nvSpPr>
              <p:cNvPr id="3" name="AutoShape 59"/>
              <p:cNvSpPr>
                <a:spLocks noChangeArrowheads="1"/>
              </p:cNvSpPr>
              <p:nvPr/>
            </p:nvSpPr>
            <p:spPr bwMode="gray">
              <a:xfrm rot="16200000" flipH="1">
                <a:off x="1820" y="250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6430" name="AutoShape 60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31" name="AutoShape 61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32" name="Oval 62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33" name="Oval 63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" name="Oval 64"/>
              <p:cNvSpPr>
                <a:spLocks noChangeArrowheads="1"/>
              </p:cNvSpPr>
              <p:nvPr/>
            </p:nvSpPr>
            <p:spPr bwMode="gray">
              <a:xfrm>
                <a:off x="2229" y="2881"/>
                <a:ext cx="1317" cy="25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6435" name="Oval 65">
                <a:hlinkClick r:id="rId8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29" y="2888"/>
                <a:ext cx="1317" cy="255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3" name="Oval 66"/>
              <p:cNvSpPr>
                <a:spLocks noChangeArrowheads="1"/>
              </p:cNvSpPr>
              <p:nvPr/>
            </p:nvSpPr>
            <p:spPr bwMode="gray">
              <a:xfrm>
                <a:off x="2223" y="2060"/>
                <a:ext cx="1317" cy="1101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6437" name="Oval 67"/>
              <p:cNvSpPr>
                <a:spLocks noChangeArrowheads="1"/>
              </p:cNvSpPr>
              <p:nvPr/>
            </p:nvSpPr>
            <p:spPr bwMode="gray">
              <a:xfrm>
                <a:off x="2227" y="2082"/>
                <a:ext cx="1317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6428" name="WordArt 68">
              <a:hlinkClick r:id="rId9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0" y="2679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3</a:t>
              </a:r>
            </a:p>
          </p:txBody>
        </p:sp>
      </p:grpSp>
      <p:grpSp>
        <p:nvGrpSpPr>
          <p:cNvPr id="20" name="Group 69"/>
          <p:cNvGrpSpPr>
            <a:grpSpLocks/>
          </p:cNvGrpSpPr>
          <p:nvPr/>
        </p:nvGrpSpPr>
        <p:grpSpPr bwMode="auto">
          <a:xfrm>
            <a:off x="152400" y="171450"/>
            <a:ext cx="1143000" cy="1219200"/>
            <a:chOff x="196" y="292"/>
            <a:chExt cx="616" cy="507"/>
          </a:xfrm>
        </p:grpSpPr>
        <p:grpSp>
          <p:nvGrpSpPr>
            <p:cNvPr id="16421" name="Group 70"/>
            <p:cNvGrpSpPr>
              <a:grpSpLocks/>
            </p:cNvGrpSpPr>
            <p:nvPr/>
          </p:nvGrpSpPr>
          <p:grpSpPr bwMode="auto">
            <a:xfrm>
              <a:off x="204" y="300"/>
              <a:ext cx="608" cy="499"/>
              <a:chOff x="204" y="300"/>
              <a:chExt cx="608" cy="499"/>
            </a:xfrm>
          </p:grpSpPr>
          <p:sp>
            <p:nvSpPr>
              <p:cNvPr id="16425" name="Oval 19"/>
              <p:cNvSpPr>
                <a:spLocks noChangeArrowheads="1"/>
              </p:cNvSpPr>
              <p:nvPr/>
            </p:nvSpPr>
            <p:spPr bwMode="auto">
              <a:xfrm rot="1758052">
                <a:off x="204" y="300"/>
                <a:ext cx="592" cy="482"/>
              </a:xfrm>
              <a:prstGeom prst="ellipse">
                <a:avLst/>
              </a:prstGeom>
              <a:gradFill rotWithShape="1">
                <a:gsLst>
                  <a:gs pos="0">
                    <a:srgbClr val="74A731"/>
                  </a:gs>
                  <a:gs pos="100000">
                    <a:srgbClr val="364D17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rtl="1" eaLnBrk="1" hangingPunct="1"/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26" name="Oval 24"/>
              <p:cNvSpPr>
                <a:spLocks noChangeArrowheads="1"/>
              </p:cNvSpPr>
              <p:nvPr/>
            </p:nvSpPr>
            <p:spPr bwMode="gray">
              <a:xfrm rot="1758052">
                <a:off x="220" y="317"/>
                <a:ext cx="592" cy="482"/>
              </a:xfrm>
              <a:prstGeom prst="ellipse">
                <a:avLst/>
              </a:prstGeom>
              <a:solidFill>
                <a:srgbClr val="55497D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rtl="1" eaLnBrk="1" hangingPunct="1"/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6422" name="Group 73"/>
            <p:cNvGrpSpPr>
              <a:grpSpLocks/>
            </p:cNvGrpSpPr>
            <p:nvPr/>
          </p:nvGrpSpPr>
          <p:grpSpPr bwMode="auto">
            <a:xfrm>
              <a:off x="196" y="292"/>
              <a:ext cx="592" cy="482"/>
              <a:chOff x="204" y="300"/>
              <a:chExt cx="592" cy="482"/>
            </a:xfrm>
          </p:grpSpPr>
          <p:sp>
            <p:nvSpPr>
              <p:cNvPr id="16423" name="Oval 25"/>
              <p:cNvSpPr>
                <a:spLocks noChangeArrowheads="1"/>
              </p:cNvSpPr>
              <p:nvPr/>
            </p:nvSpPr>
            <p:spPr bwMode="gray">
              <a:xfrm rot="1758052">
                <a:off x="204" y="300"/>
                <a:ext cx="592" cy="482"/>
              </a:xfrm>
              <a:prstGeom prst="ellipse">
                <a:avLst/>
              </a:prstGeom>
              <a:gradFill rotWithShape="1">
                <a:gsLst>
                  <a:gs pos="0">
                    <a:srgbClr val="95A8FB"/>
                  </a:gs>
                  <a:gs pos="100000">
                    <a:srgbClr val="454E74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rtl="1" eaLnBrk="1" hangingPunct="1"/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6424" name="Picture 27" descr="Picture1"/>
              <p:cNvPicPr>
                <a:picLocks noChangeAspect="1" noChangeArrowheads="1"/>
              </p:cNvPicPr>
              <p:nvPr/>
            </p:nvPicPr>
            <p:blipFill>
              <a:blip r:embed="rId10"/>
              <a:srcRect/>
              <a:stretch>
                <a:fillRect/>
              </a:stretch>
            </p:blipFill>
            <p:spPr bwMode="auto">
              <a:xfrm>
                <a:off x="259" y="328"/>
                <a:ext cx="276" cy="2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23" name="Group 40"/>
          <p:cNvGrpSpPr>
            <a:grpSpLocks/>
          </p:cNvGrpSpPr>
          <p:nvPr/>
        </p:nvGrpSpPr>
        <p:grpSpPr bwMode="auto">
          <a:xfrm rot="5400000">
            <a:off x="2133600" y="5486400"/>
            <a:ext cx="762000" cy="152400"/>
            <a:chOff x="0" y="1896"/>
            <a:chExt cx="5760" cy="120"/>
          </a:xfrm>
        </p:grpSpPr>
        <p:sp>
          <p:nvSpPr>
            <p:cNvPr id="16419" name="Rectangle 41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420" name="Rectangle 42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24" name="Group 57"/>
          <p:cNvGrpSpPr>
            <a:grpSpLocks/>
          </p:cNvGrpSpPr>
          <p:nvPr/>
        </p:nvGrpSpPr>
        <p:grpSpPr bwMode="auto">
          <a:xfrm>
            <a:off x="1974850" y="5684838"/>
            <a:ext cx="922338" cy="989012"/>
            <a:chOff x="3247" y="2516"/>
            <a:chExt cx="581" cy="623"/>
          </a:xfrm>
        </p:grpSpPr>
        <p:grpSp>
          <p:nvGrpSpPr>
            <p:cNvPr id="16408" name="Group 58"/>
            <p:cNvGrpSpPr>
              <a:grpSpLocks/>
            </p:cNvGrpSpPr>
            <p:nvPr/>
          </p:nvGrpSpPr>
          <p:grpSpPr bwMode="auto">
            <a:xfrm rot="5400000">
              <a:off x="3226" y="2537"/>
              <a:ext cx="623" cy="581"/>
              <a:chOff x="1872" y="1824"/>
              <a:chExt cx="2006" cy="1807"/>
            </a:xfrm>
          </p:grpSpPr>
          <p:sp>
            <p:nvSpPr>
              <p:cNvPr id="6203" name="AutoShape 59"/>
              <p:cNvSpPr>
                <a:spLocks noChangeArrowheads="1"/>
              </p:cNvSpPr>
              <p:nvPr/>
            </p:nvSpPr>
            <p:spPr bwMode="gray">
              <a:xfrm rot="16200000" flipH="1">
                <a:off x="1820" y="250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6411" name="AutoShape 60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12" name="AutoShape 61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13" name="Oval 62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14" name="Oval 63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208" name="Oval 64"/>
              <p:cNvSpPr>
                <a:spLocks noChangeArrowheads="1"/>
              </p:cNvSpPr>
              <p:nvPr/>
            </p:nvSpPr>
            <p:spPr bwMode="gray">
              <a:xfrm>
                <a:off x="2229" y="2881"/>
                <a:ext cx="1317" cy="25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6416" name="Oval 65">
                <a:hlinkClick r:id="rId8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29" y="2888"/>
                <a:ext cx="1317" cy="255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210" name="Oval 66"/>
              <p:cNvSpPr>
                <a:spLocks noChangeArrowheads="1"/>
              </p:cNvSpPr>
              <p:nvPr/>
            </p:nvSpPr>
            <p:spPr bwMode="gray">
              <a:xfrm>
                <a:off x="2223" y="2060"/>
                <a:ext cx="1317" cy="1101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6418" name="Oval 67"/>
              <p:cNvSpPr>
                <a:spLocks noChangeArrowheads="1"/>
              </p:cNvSpPr>
              <p:nvPr/>
            </p:nvSpPr>
            <p:spPr bwMode="gray">
              <a:xfrm>
                <a:off x="2227" y="2082"/>
                <a:ext cx="1317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6409" name="WordArt 68">
              <a:hlinkClick r:id="rId9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0" y="2679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4</a:t>
              </a:r>
            </a:p>
          </p:txBody>
        </p:sp>
      </p:grpSp>
      <p:grpSp>
        <p:nvGrpSpPr>
          <p:cNvPr id="16401" name="Group 88"/>
          <p:cNvGrpSpPr>
            <a:grpSpLocks/>
          </p:cNvGrpSpPr>
          <p:nvPr/>
        </p:nvGrpSpPr>
        <p:grpSpPr bwMode="auto">
          <a:xfrm>
            <a:off x="1143000" y="228600"/>
            <a:ext cx="7543800" cy="1219200"/>
            <a:chOff x="720" y="240"/>
            <a:chExt cx="4752" cy="505"/>
          </a:xfrm>
        </p:grpSpPr>
        <p:sp>
          <p:nvSpPr>
            <p:cNvPr id="16406" name="AutoShape 23"/>
            <p:cNvSpPr>
              <a:spLocks noChangeArrowheads="1"/>
            </p:cNvSpPr>
            <p:nvPr/>
          </p:nvSpPr>
          <p:spPr bwMode="gray">
            <a:xfrm>
              <a:off x="720" y="240"/>
              <a:ext cx="4752" cy="505"/>
            </a:xfrm>
            <a:prstGeom prst="roundRect">
              <a:avLst>
                <a:gd name="adj" fmla="val 50000"/>
              </a:avLst>
            </a:prstGeom>
            <a:solidFill>
              <a:schemeClr val="hlink">
                <a:alpha val="63921"/>
              </a:schemeClr>
            </a:solidFill>
            <a:ln w="38100" algn="ctr">
              <a:solidFill>
                <a:srgbClr val="FFCC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407" name="Text Box 26"/>
            <p:cNvSpPr txBox="1">
              <a:spLocks noChangeArrowheads="1"/>
            </p:cNvSpPr>
            <p:nvPr/>
          </p:nvSpPr>
          <p:spPr bwMode="gray">
            <a:xfrm>
              <a:off x="1027" y="293"/>
              <a:ext cx="4178" cy="2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 sz="2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</p:grpSp>
      <p:pic>
        <p:nvPicPr>
          <p:cNvPr id="16402" name="Picture 9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2895600"/>
            <a:ext cx="16446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3" name="Picture 9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143000" y="1647825"/>
            <a:ext cx="7334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4" name="Text Box 93"/>
          <p:cNvSpPr txBox="1">
            <a:spLocks noChangeArrowheads="1"/>
          </p:cNvSpPr>
          <p:nvPr/>
        </p:nvSpPr>
        <p:spPr bwMode="auto">
          <a:xfrm>
            <a:off x="1524000" y="381000"/>
            <a:ext cx="68580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Vùng biển thuộc tỉnh nào của nước ta có nhiều dầu mỏ?</a:t>
            </a:r>
          </a:p>
        </p:txBody>
      </p:sp>
      <p:sp>
        <p:nvSpPr>
          <p:cNvPr id="16405" name="Rectangle 9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5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3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77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1" grpId="0" animBg="1"/>
      <p:bldP spid="6171" grpId="1" animBg="1"/>
      <p:bldP spid="6200" grpId="0" animBg="1"/>
      <p:bldP spid="2" grpId="0" animBg="1"/>
      <p:bldP spid="6187" grpId="0" animBg="1"/>
      <p:bldP spid="6187" grpId="1" animBg="1"/>
      <p:bldP spid="6187" grpId="2" animBg="1"/>
      <p:bldP spid="6187" grpId="3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1" name="AutoShape 27"/>
          <p:cNvSpPr>
            <a:spLocks noChangeArrowheads="1"/>
          </p:cNvSpPr>
          <p:nvPr/>
        </p:nvSpPr>
        <p:spPr bwMode="gray">
          <a:xfrm>
            <a:off x="2971800" y="1676400"/>
            <a:ext cx="5638800" cy="10668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Vì các loại khoáng sản </a:t>
            </a:r>
          </a:p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rất hiếm</a:t>
            </a:r>
          </a:p>
        </p:txBody>
      </p:sp>
      <p:sp>
        <p:nvSpPr>
          <p:cNvPr id="6200" name="AutoShape 56"/>
          <p:cNvSpPr>
            <a:spLocks noChangeArrowheads="1"/>
          </p:cNvSpPr>
          <p:nvPr/>
        </p:nvSpPr>
        <p:spPr bwMode="gray">
          <a:xfrm>
            <a:off x="2895600" y="5715000"/>
            <a:ext cx="5715000" cy="1143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CCCC00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Vì các loại khoáng sản phải </a:t>
            </a:r>
          </a:p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Mua của nước ngoài. </a:t>
            </a:r>
          </a:p>
        </p:txBody>
      </p:sp>
      <p:sp>
        <p:nvSpPr>
          <p:cNvPr id="2" name="AutoShape 56"/>
          <p:cNvSpPr>
            <a:spLocks noChangeArrowheads="1"/>
          </p:cNvSpPr>
          <p:nvPr/>
        </p:nvSpPr>
        <p:spPr bwMode="gray">
          <a:xfrm>
            <a:off x="2895600" y="4495800"/>
            <a:ext cx="5610225" cy="9461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Vì các loại khoáng sản chỉ </a:t>
            </a:r>
          </a:p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có hạn.</a:t>
            </a:r>
          </a:p>
        </p:txBody>
      </p:sp>
      <p:sp>
        <p:nvSpPr>
          <p:cNvPr id="6187" name="AutoShape 43"/>
          <p:cNvSpPr>
            <a:spLocks noChangeArrowheads="1"/>
          </p:cNvSpPr>
          <p:nvPr/>
        </p:nvSpPr>
        <p:spPr bwMode="gray">
          <a:xfrm>
            <a:off x="2895600" y="3124200"/>
            <a:ext cx="5715000" cy="9906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Vì các loại khoáng sản là tài </a:t>
            </a:r>
          </a:p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nguyên vô tận.</a:t>
            </a:r>
          </a:p>
        </p:txBody>
      </p:sp>
      <p:sp>
        <p:nvSpPr>
          <p:cNvPr id="17414" name="AutoShape 17" descr="Pink tissue paper"/>
          <p:cNvSpPr>
            <a:spLocks noChangeArrowheads="1"/>
          </p:cNvSpPr>
          <p:nvPr/>
        </p:nvSpPr>
        <p:spPr bwMode="auto">
          <a:xfrm>
            <a:off x="1066800" y="247650"/>
            <a:ext cx="7772400" cy="971550"/>
          </a:xfrm>
          <a:prstGeom prst="roundRect">
            <a:avLst>
              <a:gd name="adj" fmla="val 50000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38100" algn="ctr">
            <a:solidFill>
              <a:srgbClr val="74A73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r" rtl="1" eaLnBrk="1" hangingPunct="1"/>
            <a:endParaRPr lang="en-US" sz="18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060450" y="2003425"/>
            <a:ext cx="1563688" cy="203200"/>
            <a:chOff x="0" y="1896"/>
            <a:chExt cx="5760" cy="120"/>
          </a:xfrm>
        </p:grpSpPr>
        <p:sp>
          <p:nvSpPr>
            <p:cNvPr id="17501" name="Rectangle 8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502" name="Rectangle 9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346075" y="1284288"/>
            <a:ext cx="720725" cy="1219200"/>
            <a:chOff x="1474" y="2341"/>
            <a:chExt cx="454" cy="679"/>
          </a:xfrm>
        </p:grpSpPr>
        <p:grpSp>
          <p:nvGrpSpPr>
            <p:cNvPr id="17488" name="Group 11"/>
            <p:cNvGrpSpPr>
              <a:grpSpLocks/>
            </p:cNvGrpSpPr>
            <p:nvPr/>
          </p:nvGrpSpPr>
          <p:grpSpPr bwMode="auto">
            <a:xfrm rot="5400000">
              <a:off x="1456" y="2517"/>
              <a:ext cx="537" cy="185"/>
              <a:chOff x="0" y="1896"/>
              <a:chExt cx="5760" cy="120"/>
            </a:xfrm>
          </p:grpSpPr>
          <p:sp>
            <p:nvSpPr>
              <p:cNvPr id="17499" name="Rectangle 12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500" name="Rectangle 13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7489" name="Group 14"/>
            <p:cNvGrpSpPr>
              <a:grpSpLocks/>
            </p:cNvGrpSpPr>
            <p:nvPr/>
          </p:nvGrpSpPr>
          <p:grpSpPr bwMode="auto">
            <a:xfrm rot="5400000">
              <a:off x="1474" y="2567"/>
              <a:ext cx="453" cy="454"/>
              <a:chOff x="1844" y="1824"/>
              <a:chExt cx="2017" cy="1823"/>
            </a:xfrm>
          </p:grpSpPr>
          <p:sp>
            <p:nvSpPr>
              <p:cNvPr id="6159" name="AutoShape 15"/>
              <p:cNvSpPr>
                <a:spLocks noChangeArrowheads="1"/>
              </p:cNvSpPr>
              <p:nvPr/>
            </p:nvSpPr>
            <p:spPr bwMode="gray">
              <a:xfrm rot="16200000" flipH="1">
                <a:off x="1791" y="2541"/>
                <a:ext cx="309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7491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92" name="AutoShape 17"/>
              <p:cNvSpPr>
                <a:spLocks noChangeArrowheads="1"/>
              </p:cNvSpPr>
              <p:nvPr/>
            </p:nvSpPr>
            <p:spPr bwMode="gray">
              <a:xfrm rot="10800000" flipH="1">
                <a:off x="2697" y="3442"/>
                <a:ext cx="310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93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94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64" name="Oval 20"/>
              <p:cNvSpPr>
                <a:spLocks noChangeArrowheads="1"/>
              </p:cNvSpPr>
              <p:nvPr/>
            </p:nvSpPr>
            <p:spPr bwMode="gray">
              <a:xfrm>
                <a:off x="2056" y="2842"/>
                <a:ext cx="1606" cy="32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7496" name="Oval 21"/>
              <p:cNvSpPr>
                <a:spLocks noChangeArrowheads="1"/>
              </p:cNvSpPr>
              <p:nvPr/>
            </p:nvSpPr>
            <p:spPr bwMode="gray">
              <a:xfrm>
                <a:off x="2082" y="2840"/>
                <a:ext cx="1610" cy="329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66" name="Oval 22"/>
              <p:cNvSpPr>
                <a:spLocks noChangeArrowheads="1"/>
              </p:cNvSpPr>
              <p:nvPr/>
            </p:nvSpPr>
            <p:spPr bwMode="gray">
              <a:xfrm>
                <a:off x="2056" y="2111"/>
                <a:ext cx="1610" cy="1096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7498" name="Oval 23"/>
              <p:cNvSpPr>
                <a:spLocks noChangeArrowheads="1"/>
              </p:cNvSpPr>
              <p:nvPr/>
            </p:nvSpPr>
            <p:spPr bwMode="gray">
              <a:xfrm>
                <a:off x="2082" y="2085"/>
                <a:ext cx="1610" cy="1095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11" name="Group 24"/>
          <p:cNvGrpSpPr>
            <a:grpSpLocks/>
          </p:cNvGrpSpPr>
          <p:nvPr/>
        </p:nvGrpSpPr>
        <p:grpSpPr bwMode="auto">
          <a:xfrm rot="5400000">
            <a:off x="1917700" y="2460625"/>
            <a:ext cx="1173163" cy="144463"/>
            <a:chOff x="0" y="1896"/>
            <a:chExt cx="5760" cy="120"/>
          </a:xfrm>
        </p:grpSpPr>
        <p:sp>
          <p:nvSpPr>
            <p:cNvPr id="17486" name="Rectangle 25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487" name="Rectangle 26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2" name="Group 28"/>
          <p:cNvGrpSpPr>
            <a:grpSpLocks/>
          </p:cNvGrpSpPr>
          <p:nvPr/>
        </p:nvGrpSpPr>
        <p:grpSpPr bwMode="auto">
          <a:xfrm>
            <a:off x="1890713" y="1619250"/>
            <a:ext cx="1066800" cy="989013"/>
            <a:chOff x="3257" y="860"/>
            <a:chExt cx="581" cy="623"/>
          </a:xfrm>
        </p:grpSpPr>
        <p:grpSp>
          <p:nvGrpSpPr>
            <p:cNvPr id="17475" name="Group 29"/>
            <p:cNvGrpSpPr>
              <a:grpSpLocks/>
            </p:cNvGrpSpPr>
            <p:nvPr/>
          </p:nvGrpSpPr>
          <p:grpSpPr bwMode="auto">
            <a:xfrm rot="5400000">
              <a:off x="3236" y="881"/>
              <a:ext cx="623" cy="581"/>
              <a:chOff x="1871" y="1824"/>
              <a:chExt cx="2007" cy="1807"/>
            </a:xfrm>
          </p:grpSpPr>
          <p:sp>
            <p:nvSpPr>
              <p:cNvPr id="6174" name="AutoShape 30"/>
              <p:cNvSpPr>
                <a:spLocks noChangeArrowheads="1"/>
              </p:cNvSpPr>
              <p:nvPr/>
            </p:nvSpPr>
            <p:spPr bwMode="gray">
              <a:xfrm rot="16200000" flipH="1">
                <a:off x="1818" y="2511"/>
                <a:ext cx="312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7478" name="AutoShape 31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79" name="AutoShape 32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80" name="Oval 33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81" name="Oval 34">
                <a:hlinkClick r:id="rId5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79" name="Oval 35"/>
              <p:cNvSpPr>
                <a:spLocks noChangeArrowheads="1"/>
              </p:cNvSpPr>
              <p:nvPr/>
            </p:nvSpPr>
            <p:spPr bwMode="gray">
              <a:xfrm>
                <a:off x="2235" y="2916"/>
                <a:ext cx="1318" cy="22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7483" name="Oval 36"/>
              <p:cNvSpPr>
                <a:spLocks noChangeArrowheads="1"/>
              </p:cNvSpPr>
              <p:nvPr/>
            </p:nvSpPr>
            <p:spPr bwMode="gray">
              <a:xfrm>
                <a:off x="2235" y="2916"/>
                <a:ext cx="1317" cy="22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81" name="Oval 37"/>
              <p:cNvSpPr>
                <a:spLocks noChangeArrowheads="1"/>
              </p:cNvSpPr>
              <p:nvPr/>
            </p:nvSpPr>
            <p:spPr bwMode="gray">
              <a:xfrm>
                <a:off x="2222" y="2066"/>
                <a:ext cx="1318" cy="1102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7485" name="Oval 38"/>
              <p:cNvSpPr>
                <a:spLocks noChangeArrowheads="1"/>
              </p:cNvSpPr>
              <p:nvPr/>
            </p:nvSpPr>
            <p:spPr bwMode="gray">
              <a:xfrm>
                <a:off x="2227" y="2082"/>
                <a:ext cx="1317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7476" name="WordArt 39">
              <a:hlinkClick r:id="rId5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5" y="1036"/>
              <a:ext cx="171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15" name="Group 40"/>
          <p:cNvGrpSpPr>
            <a:grpSpLocks/>
          </p:cNvGrpSpPr>
          <p:nvPr/>
        </p:nvGrpSpPr>
        <p:grpSpPr bwMode="auto">
          <a:xfrm rot="5400000">
            <a:off x="1930400" y="4060825"/>
            <a:ext cx="1173163" cy="144463"/>
            <a:chOff x="0" y="1896"/>
            <a:chExt cx="5760" cy="120"/>
          </a:xfrm>
        </p:grpSpPr>
        <p:sp>
          <p:nvSpPr>
            <p:cNvPr id="17473" name="Rectangle 41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474" name="Rectangle 42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6" name="Group 44"/>
          <p:cNvGrpSpPr>
            <a:grpSpLocks/>
          </p:cNvGrpSpPr>
          <p:nvPr/>
        </p:nvGrpSpPr>
        <p:grpSpPr bwMode="auto">
          <a:xfrm>
            <a:off x="2006600" y="2981325"/>
            <a:ext cx="908050" cy="989013"/>
            <a:chOff x="3260" y="1700"/>
            <a:chExt cx="581" cy="623"/>
          </a:xfrm>
        </p:grpSpPr>
        <p:grpSp>
          <p:nvGrpSpPr>
            <p:cNvPr id="17462" name="Group 45"/>
            <p:cNvGrpSpPr>
              <a:grpSpLocks/>
            </p:cNvGrpSpPr>
            <p:nvPr/>
          </p:nvGrpSpPr>
          <p:grpSpPr bwMode="auto">
            <a:xfrm rot="5400000">
              <a:off x="3239" y="1721"/>
              <a:ext cx="623" cy="581"/>
              <a:chOff x="1871" y="1824"/>
              <a:chExt cx="2007" cy="1807"/>
            </a:xfrm>
          </p:grpSpPr>
          <p:sp>
            <p:nvSpPr>
              <p:cNvPr id="6190" name="AutoShape 46"/>
              <p:cNvSpPr>
                <a:spLocks noChangeArrowheads="1"/>
              </p:cNvSpPr>
              <p:nvPr/>
            </p:nvSpPr>
            <p:spPr bwMode="gray">
              <a:xfrm rot="16200000" flipH="1">
                <a:off x="1819" y="2511"/>
                <a:ext cx="310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7465" name="AutoShape 47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66" name="AutoShape 48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67" name="Oval 49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68" name="Oval 50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95" name="Oval 51"/>
              <p:cNvSpPr>
                <a:spLocks noChangeArrowheads="1"/>
              </p:cNvSpPr>
              <p:nvPr/>
            </p:nvSpPr>
            <p:spPr bwMode="gray">
              <a:xfrm>
                <a:off x="2229" y="2885"/>
                <a:ext cx="1318" cy="25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7470" name="Oval 52">
                <a:hlinkClick r:id="rId6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29" y="2886"/>
                <a:ext cx="1317" cy="259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97" name="Oval 53"/>
              <p:cNvSpPr>
                <a:spLocks noChangeArrowheads="1"/>
              </p:cNvSpPr>
              <p:nvPr/>
            </p:nvSpPr>
            <p:spPr bwMode="gray">
              <a:xfrm>
                <a:off x="2222" y="2067"/>
                <a:ext cx="1318" cy="1099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7472" name="Oval 54"/>
              <p:cNvSpPr>
                <a:spLocks noChangeArrowheads="1"/>
              </p:cNvSpPr>
              <p:nvPr/>
            </p:nvSpPr>
            <p:spPr bwMode="gray">
              <a:xfrm>
                <a:off x="2227" y="2082"/>
                <a:ext cx="1317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7463" name="WordArt 55">
              <a:hlinkClick r:id="rId6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70" y="1852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2</a:t>
              </a:r>
            </a:p>
          </p:txBody>
        </p:sp>
      </p:grpSp>
      <p:grpSp>
        <p:nvGrpSpPr>
          <p:cNvPr id="18" name="Group 57"/>
          <p:cNvGrpSpPr>
            <a:grpSpLocks/>
          </p:cNvGrpSpPr>
          <p:nvPr/>
        </p:nvGrpSpPr>
        <p:grpSpPr bwMode="auto">
          <a:xfrm>
            <a:off x="2003425" y="4341813"/>
            <a:ext cx="922338" cy="989012"/>
            <a:chOff x="3247" y="2516"/>
            <a:chExt cx="581" cy="623"/>
          </a:xfrm>
        </p:grpSpPr>
        <p:grpSp>
          <p:nvGrpSpPr>
            <p:cNvPr id="17451" name="Group 58"/>
            <p:cNvGrpSpPr>
              <a:grpSpLocks/>
            </p:cNvGrpSpPr>
            <p:nvPr/>
          </p:nvGrpSpPr>
          <p:grpSpPr bwMode="auto">
            <a:xfrm rot="5400000">
              <a:off x="3226" y="2537"/>
              <a:ext cx="623" cy="581"/>
              <a:chOff x="1872" y="1824"/>
              <a:chExt cx="2006" cy="1807"/>
            </a:xfrm>
          </p:grpSpPr>
          <p:sp>
            <p:nvSpPr>
              <p:cNvPr id="3" name="AutoShape 59"/>
              <p:cNvSpPr>
                <a:spLocks noChangeArrowheads="1"/>
              </p:cNvSpPr>
              <p:nvPr/>
            </p:nvSpPr>
            <p:spPr bwMode="gray">
              <a:xfrm rot="16200000" flipH="1">
                <a:off x="1820" y="250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7454" name="AutoShape 60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55" name="AutoShape 61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56" name="Oval 62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57" name="Oval 63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" name="Oval 64"/>
              <p:cNvSpPr>
                <a:spLocks noChangeArrowheads="1"/>
              </p:cNvSpPr>
              <p:nvPr/>
            </p:nvSpPr>
            <p:spPr bwMode="gray">
              <a:xfrm>
                <a:off x="2229" y="2881"/>
                <a:ext cx="1317" cy="25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7459" name="Oval 65">
                <a:hlinkClick r:id="rId7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29" y="2888"/>
                <a:ext cx="1317" cy="255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3" name="Oval 66"/>
              <p:cNvSpPr>
                <a:spLocks noChangeArrowheads="1"/>
              </p:cNvSpPr>
              <p:nvPr/>
            </p:nvSpPr>
            <p:spPr bwMode="gray">
              <a:xfrm>
                <a:off x="2223" y="2060"/>
                <a:ext cx="1317" cy="1101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7461" name="Oval 67"/>
              <p:cNvSpPr>
                <a:spLocks noChangeArrowheads="1"/>
              </p:cNvSpPr>
              <p:nvPr/>
            </p:nvSpPr>
            <p:spPr bwMode="gray">
              <a:xfrm>
                <a:off x="2227" y="2082"/>
                <a:ext cx="1317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7452" name="WordArt 68">
              <a:hlinkClick r:id="rId8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0" y="2679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3</a:t>
              </a:r>
            </a:p>
          </p:txBody>
        </p:sp>
      </p:grpSp>
      <p:grpSp>
        <p:nvGrpSpPr>
          <p:cNvPr id="20" name="Group 69"/>
          <p:cNvGrpSpPr>
            <a:grpSpLocks/>
          </p:cNvGrpSpPr>
          <p:nvPr/>
        </p:nvGrpSpPr>
        <p:grpSpPr bwMode="auto">
          <a:xfrm>
            <a:off x="152400" y="171450"/>
            <a:ext cx="1143000" cy="1219200"/>
            <a:chOff x="196" y="292"/>
            <a:chExt cx="616" cy="507"/>
          </a:xfrm>
        </p:grpSpPr>
        <p:grpSp>
          <p:nvGrpSpPr>
            <p:cNvPr id="17445" name="Group 70"/>
            <p:cNvGrpSpPr>
              <a:grpSpLocks/>
            </p:cNvGrpSpPr>
            <p:nvPr/>
          </p:nvGrpSpPr>
          <p:grpSpPr bwMode="auto">
            <a:xfrm>
              <a:off x="204" y="300"/>
              <a:ext cx="608" cy="499"/>
              <a:chOff x="204" y="300"/>
              <a:chExt cx="608" cy="499"/>
            </a:xfrm>
          </p:grpSpPr>
          <p:sp>
            <p:nvSpPr>
              <p:cNvPr id="17449" name="Oval 19"/>
              <p:cNvSpPr>
                <a:spLocks noChangeArrowheads="1"/>
              </p:cNvSpPr>
              <p:nvPr/>
            </p:nvSpPr>
            <p:spPr bwMode="auto">
              <a:xfrm rot="1758052">
                <a:off x="204" y="300"/>
                <a:ext cx="592" cy="482"/>
              </a:xfrm>
              <a:prstGeom prst="ellipse">
                <a:avLst/>
              </a:prstGeom>
              <a:gradFill rotWithShape="1">
                <a:gsLst>
                  <a:gs pos="0">
                    <a:srgbClr val="74A731"/>
                  </a:gs>
                  <a:gs pos="100000">
                    <a:srgbClr val="364D17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rtl="1" eaLnBrk="1" hangingPunct="1"/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50" name="Oval 24"/>
              <p:cNvSpPr>
                <a:spLocks noChangeArrowheads="1"/>
              </p:cNvSpPr>
              <p:nvPr/>
            </p:nvSpPr>
            <p:spPr bwMode="gray">
              <a:xfrm rot="1758052">
                <a:off x="220" y="317"/>
                <a:ext cx="592" cy="482"/>
              </a:xfrm>
              <a:prstGeom prst="ellipse">
                <a:avLst/>
              </a:prstGeom>
              <a:solidFill>
                <a:srgbClr val="55497D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rtl="1" eaLnBrk="1" hangingPunct="1"/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7446" name="Group 73"/>
            <p:cNvGrpSpPr>
              <a:grpSpLocks/>
            </p:cNvGrpSpPr>
            <p:nvPr/>
          </p:nvGrpSpPr>
          <p:grpSpPr bwMode="auto">
            <a:xfrm>
              <a:off x="196" y="292"/>
              <a:ext cx="592" cy="482"/>
              <a:chOff x="204" y="300"/>
              <a:chExt cx="592" cy="482"/>
            </a:xfrm>
          </p:grpSpPr>
          <p:sp>
            <p:nvSpPr>
              <p:cNvPr id="17447" name="Oval 25"/>
              <p:cNvSpPr>
                <a:spLocks noChangeArrowheads="1"/>
              </p:cNvSpPr>
              <p:nvPr/>
            </p:nvSpPr>
            <p:spPr bwMode="gray">
              <a:xfrm rot="1758052">
                <a:off x="204" y="300"/>
                <a:ext cx="592" cy="482"/>
              </a:xfrm>
              <a:prstGeom prst="ellipse">
                <a:avLst/>
              </a:prstGeom>
              <a:gradFill rotWithShape="1">
                <a:gsLst>
                  <a:gs pos="0">
                    <a:srgbClr val="95A8FB"/>
                  </a:gs>
                  <a:gs pos="100000">
                    <a:srgbClr val="454E74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rtl="1" eaLnBrk="1" hangingPunct="1"/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7448" name="Picture 27" descr="Picture1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259" y="328"/>
                <a:ext cx="276" cy="2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23" name="Group 40"/>
          <p:cNvGrpSpPr>
            <a:grpSpLocks/>
          </p:cNvGrpSpPr>
          <p:nvPr/>
        </p:nvGrpSpPr>
        <p:grpSpPr bwMode="auto">
          <a:xfrm rot="5400000">
            <a:off x="2133600" y="5486400"/>
            <a:ext cx="762000" cy="152400"/>
            <a:chOff x="0" y="1896"/>
            <a:chExt cx="5760" cy="120"/>
          </a:xfrm>
        </p:grpSpPr>
        <p:sp>
          <p:nvSpPr>
            <p:cNvPr id="17443" name="Rectangle 41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444" name="Rectangle 42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24" name="Group 57"/>
          <p:cNvGrpSpPr>
            <a:grpSpLocks/>
          </p:cNvGrpSpPr>
          <p:nvPr/>
        </p:nvGrpSpPr>
        <p:grpSpPr bwMode="auto">
          <a:xfrm>
            <a:off x="1974850" y="5684838"/>
            <a:ext cx="922338" cy="989012"/>
            <a:chOff x="3247" y="2516"/>
            <a:chExt cx="581" cy="623"/>
          </a:xfrm>
        </p:grpSpPr>
        <p:grpSp>
          <p:nvGrpSpPr>
            <p:cNvPr id="17432" name="Group 58"/>
            <p:cNvGrpSpPr>
              <a:grpSpLocks/>
            </p:cNvGrpSpPr>
            <p:nvPr/>
          </p:nvGrpSpPr>
          <p:grpSpPr bwMode="auto">
            <a:xfrm rot="5400000">
              <a:off x="3226" y="2537"/>
              <a:ext cx="623" cy="581"/>
              <a:chOff x="1872" y="1824"/>
              <a:chExt cx="2006" cy="1807"/>
            </a:xfrm>
          </p:grpSpPr>
          <p:sp>
            <p:nvSpPr>
              <p:cNvPr id="6203" name="AutoShape 59"/>
              <p:cNvSpPr>
                <a:spLocks noChangeArrowheads="1"/>
              </p:cNvSpPr>
              <p:nvPr/>
            </p:nvSpPr>
            <p:spPr bwMode="gray">
              <a:xfrm rot="16200000" flipH="1">
                <a:off x="1820" y="250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7435" name="AutoShape 60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36" name="AutoShape 61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37" name="Oval 62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38" name="Oval 63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208" name="Oval 64"/>
              <p:cNvSpPr>
                <a:spLocks noChangeArrowheads="1"/>
              </p:cNvSpPr>
              <p:nvPr/>
            </p:nvSpPr>
            <p:spPr bwMode="gray">
              <a:xfrm>
                <a:off x="2229" y="2881"/>
                <a:ext cx="1317" cy="25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7440" name="Oval 65">
                <a:hlinkClick r:id="rId7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29" y="2888"/>
                <a:ext cx="1317" cy="255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210" name="Oval 66"/>
              <p:cNvSpPr>
                <a:spLocks noChangeArrowheads="1"/>
              </p:cNvSpPr>
              <p:nvPr/>
            </p:nvSpPr>
            <p:spPr bwMode="gray">
              <a:xfrm>
                <a:off x="2223" y="2060"/>
                <a:ext cx="1317" cy="1101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7442" name="Oval 67"/>
              <p:cNvSpPr>
                <a:spLocks noChangeArrowheads="1"/>
              </p:cNvSpPr>
              <p:nvPr/>
            </p:nvSpPr>
            <p:spPr bwMode="gray">
              <a:xfrm>
                <a:off x="2227" y="2082"/>
                <a:ext cx="1317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7433" name="WordArt 68">
              <a:hlinkClick r:id="rId8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0" y="2679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4</a:t>
              </a:r>
            </a:p>
          </p:txBody>
        </p:sp>
      </p:grpSp>
      <p:grpSp>
        <p:nvGrpSpPr>
          <p:cNvPr id="17425" name="Group 88"/>
          <p:cNvGrpSpPr>
            <a:grpSpLocks/>
          </p:cNvGrpSpPr>
          <p:nvPr/>
        </p:nvGrpSpPr>
        <p:grpSpPr bwMode="auto">
          <a:xfrm>
            <a:off x="1066800" y="304800"/>
            <a:ext cx="7848600" cy="990600"/>
            <a:chOff x="720" y="240"/>
            <a:chExt cx="4752" cy="505"/>
          </a:xfrm>
        </p:grpSpPr>
        <p:sp>
          <p:nvSpPr>
            <p:cNvPr id="17430" name="AutoShape 23"/>
            <p:cNvSpPr>
              <a:spLocks noChangeArrowheads="1"/>
            </p:cNvSpPr>
            <p:nvPr/>
          </p:nvSpPr>
          <p:spPr bwMode="gray">
            <a:xfrm>
              <a:off x="720" y="240"/>
              <a:ext cx="4752" cy="505"/>
            </a:xfrm>
            <a:prstGeom prst="roundRect">
              <a:avLst>
                <a:gd name="adj" fmla="val 50000"/>
              </a:avLst>
            </a:prstGeom>
            <a:solidFill>
              <a:schemeClr val="hlink">
                <a:alpha val="63921"/>
              </a:schemeClr>
            </a:solidFill>
            <a:ln w="38100" algn="ctr">
              <a:solidFill>
                <a:srgbClr val="FFCC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431" name="Text Box 26"/>
            <p:cNvSpPr txBox="1">
              <a:spLocks noChangeArrowheads="1"/>
            </p:cNvSpPr>
            <p:nvPr/>
          </p:nvSpPr>
          <p:spPr bwMode="gray">
            <a:xfrm>
              <a:off x="1027" y="293"/>
              <a:ext cx="4178" cy="26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 sz="2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</p:grpSp>
      <p:pic>
        <p:nvPicPr>
          <p:cNvPr id="17426" name="Picture 9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2895600"/>
            <a:ext cx="16446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7" name="Picture 9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143000" y="1647825"/>
            <a:ext cx="7334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8" name="Text Box 93"/>
          <p:cNvSpPr txBox="1">
            <a:spLocks noChangeArrowheads="1"/>
          </p:cNvSpPr>
          <p:nvPr/>
        </p:nvSpPr>
        <p:spPr bwMode="auto">
          <a:xfrm>
            <a:off x="1524000" y="228600"/>
            <a:ext cx="68580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Vì sao phải sử dụng tiết kiệm và hiệu quả các loại khoáng sản?</a:t>
            </a:r>
          </a:p>
        </p:txBody>
      </p:sp>
      <p:sp>
        <p:nvSpPr>
          <p:cNvPr id="17429" name="Rectangle 9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3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1" grpId="0" animBg="1"/>
      <p:bldP spid="6200" grpId="0" animBg="1"/>
      <p:bldP spid="2" grpId="0" animBg="1"/>
      <p:bldP spid="2" grpId="1" animBg="1"/>
      <p:bldP spid="2" grpId="2" animBg="1"/>
      <p:bldP spid="2" grpId="3" animBg="1"/>
      <p:bldP spid="618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5">
            <a:extLst>
              <a:ext uri="{FF2B5EF4-FFF2-40B4-BE49-F238E27FC236}">
                <a16:creationId xmlns:a16="http://schemas.microsoft.com/office/drawing/2014/main" id="{B4D66F50-52AB-409E-8B1A-0653E302A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91440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635000" eaLnBrk="1" hangingPunct="1">
              <a:defRPr/>
            </a:pP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1. </a:t>
            </a:r>
            <a:r>
              <a:rPr lang="vi-VN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Địa hình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indent="635000" eaLnBrk="1" hangingPunct="1">
              <a:defRPr/>
            </a:pPr>
            <a:r>
              <a:rPr lang="en-US" sz="3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Nước</a:t>
            </a:r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ta </a:t>
            </a:r>
            <a:r>
              <a:rPr lang="en-US" sz="3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có</a:t>
            </a:r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¾ </a:t>
            </a:r>
            <a:r>
              <a:rPr lang="en-US" sz="3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diện</a:t>
            </a:r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tích</a:t>
            </a:r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là</a:t>
            </a:r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đồi</a:t>
            </a:r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núi</a:t>
            </a:r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, ¼ </a:t>
            </a:r>
            <a:r>
              <a:rPr lang="en-US" sz="3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diện</a:t>
            </a:r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tích</a:t>
            </a:r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là</a:t>
            </a:r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đồng</a:t>
            </a:r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bằng</a:t>
            </a:r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.</a:t>
            </a:r>
          </a:p>
          <a:p>
            <a:pPr indent="635000" eaLnBrk="1" hangingPunct="1">
              <a:defRPr/>
            </a:pPr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Các</a:t>
            </a:r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dãy</a:t>
            </a:r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núi</a:t>
            </a:r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phần</a:t>
            </a:r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lớn</a:t>
            </a:r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có</a:t>
            </a:r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hướng</a:t>
            </a:r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tây</a:t>
            </a:r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bắc</a:t>
            </a:r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- </a:t>
            </a:r>
            <a:r>
              <a:rPr lang="en-US" sz="3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đông</a:t>
            </a:r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nam</a:t>
            </a:r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và</a:t>
            </a:r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một</a:t>
            </a:r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số</a:t>
            </a:r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có</a:t>
            </a:r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hình</a:t>
            </a:r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cánh</a:t>
            </a:r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cung</a:t>
            </a:r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 Box 47">
            <a:extLst>
              <a:ext uri="{FF2B5EF4-FFF2-40B4-BE49-F238E27FC236}">
                <a16:creationId xmlns:a16="http://schemas.microsoft.com/office/drawing/2014/main" id="{4D54F722-D5A8-40B6-9506-4A928B018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2673728"/>
            <a:ext cx="9080500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569913" algn="just" eaLnBrk="1" hangingPunct="1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2. </a:t>
            </a:r>
            <a:r>
              <a:rPr lang="en-US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Khoáng</a:t>
            </a: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sản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:</a:t>
            </a:r>
          </a:p>
          <a:p>
            <a:pPr indent="569913" eaLnBrk="1" hangingPunct="1">
              <a:buFont typeface="Wingdings" pitchFamily="2" charset="2"/>
              <a:buNone/>
              <a:defRPr/>
            </a:pP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Nước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ta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có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nhiều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loại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khoáng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sản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như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: Than,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dầu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mỏ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,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khí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tự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nhiên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,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bô-xit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,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sắt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, a-pa-tit,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thiếc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, than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đá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,…</a:t>
            </a:r>
          </a:p>
          <a:p>
            <a:pPr indent="569913" algn="just" eaLnBrk="1" hangingPunct="1">
              <a:buFont typeface="Wingdings" pitchFamily="2" charset="2"/>
              <a:buNone/>
              <a:defRPr/>
            </a:pP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Khoáng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sản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được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dùng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làm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nguyên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liệu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cho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nhiều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ngành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công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nghiệp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. </a:t>
            </a:r>
          </a:p>
          <a:p>
            <a:pPr indent="569913" algn="just" eaLnBrk="1" hangingPunct="1">
              <a:buFont typeface="Wingdings" pitchFamily="2" charset="2"/>
              <a:buNone/>
              <a:defRPr/>
            </a:pP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Chúng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ta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cần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khai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thác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khoáng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sản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một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các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hợp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lí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,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sử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dụng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tiết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kiệm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và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có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hiệu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quả</a:t>
            </a:r>
            <a:r>
              <a:rPr lang="en-US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731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4"/>
          <p:cNvSpPr txBox="1">
            <a:spLocks noChangeArrowheads="1"/>
          </p:cNvSpPr>
          <p:nvPr/>
        </p:nvSpPr>
        <p:spPr bwMode="auto">
          <a:xfrm>
            <a:off x="609600" y="1219200"/>
            <a:ext cx="914400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Câu</a:t>
            </a:r>
            <a:r>
              <a:rPr lang="en-US" sz="4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1: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ta?</a:t>
            </a:r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	</a:t>
            </a:r>
          </a:p>
          <a:p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			</a:t>
            </a:r>
            <a:endParaRPr lang="en-US" sz="4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38400" y="304800"/>
            <a:ext cx="3962400" cy="685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685800" y="1981200"/>
            <a:ext cx="8077200" cy="3223070"/>
          </a:xfrm>
          <a:prstGeom prst="cloudCallout">
            <a:avLst>
              <a:gd name="adj1" fmla="val 39916"/>
              <a:gd name="adj2" fmla="val 77036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4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4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4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4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4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4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4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4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4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4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4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Á.</a:t>
            </a:r>
            <a:endParaRPr lang="en-US" sz="40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4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4"/>
          <p:cNvSpPr txBox="1">
            <a:spLocks noChangeArrowheads="1"/>
          </p:cNvSpPr>
          <p:nvPr/>
        </p:nvSpPr>
        <p:spPr bwMode="auto">
          <a:xfrm>
            <a:off x="609600" y="1219200"/>
            <a:ext cx="9144000" cy="15081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Câu</a:t>
            </a:r>
            <a:r>
              <a:rPr lang="en-US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3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2: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giáp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	</a:t>
            </a:r>
          </a:p>
          <a:p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			</a:t>
            </a:r>
            <a:endParaRPr lang="en-US" sz="3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40"/>
          <p:cNvSpPr>
            <a:spLocks noChangeArrowheads="1"/>
          </p:cNvSpPr>
          <p:nvPr/>
        </p:nvSpPr>
        <p:spPr bwMode="auto">
          <a:xfrm>
            <a:off x="1219200" y="4572000"/>
            <a:ext cx="71628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Lào</a:t>
            </a:r>
            <a:r>
              <a:rPr lang="en-US" sz="3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Cam-</a:t>
            </a:r>
            <a:r>
              <a:rPr lang="en-US" sz="3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</a:t>
            </a:r>
            <a:r>
              <a:rPr lang="en-US" sz="3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endParaRPr lang="en-US" sz="3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1219200" y="2286000"/>
            <a:ext cx="71628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Lào</a:t>
            </a:r>
            <a:r>
              <a:rPr lang="en-US" sz="3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3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Cam-</a:t>
            </a:r>
            <a:r>
              <a:rPr lang="en-US" sz="3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</a:t>
            </a:r>
            <a:r>
              <a:rPr lang="en-US" sz="3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endParaRPr lang="en-US" sz="3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2"/>
          <p:cNvSpPr>
            <a:spLocks noChangeArrowheads="1"/>
          </p:cNvSpPr>
          <p:nvPr/>
        </p:nvSpPr>
        <p:spPr bwMode="auto">
          <a:xfrm>
            <a:off x="1219200" y="3429000"/>
            <a:ext cx="71628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Lào</a:t>
            </a:r>
            <a:r>
              <a:rPr lang="en-US" sz="3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endParaRPr lang="en-US" sz="3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43"/>
          <p:cNvSpPr>
            <a:spLocks noChangeArrowheads="1"/>
          </p:cNvSpPr>
          <p:nvPr/>
        </p:nvSpPr>
        <p:spPr bwMode="auto">
          <a:xfrm>
            <a:off x="1219200" y="5638800"/>
            <a:ext cx="71628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3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Cam-</a:t>
            </a:r>
            <a:r>
              <a:rPr lang="en-US" sz="3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</a:t>
            </a:r>
            <a:r>
              <a:rPr lang="en-US" sz="3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endParaRPr lang="en-US" sz="3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38400" y="304800"/>
            <a:ext cx="3962400" cy="685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90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061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38400" y="304800"/>
            <a:ext cx="3962400" cy="685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34"/>
          <p:cNvSpPr txBox="1">
            <a:spLocks noChangeArrowheads="1"/>
          </p:cNvSpPr>
          <p:nvPr/>
        </p:nvSpPr>
        <p:spPr bwMode="auto">
          <a:xfrm>
            <a:off x="533400" y="1371600"/>
            <a:ext cx="8229600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Câu</a:t>
            </a:r>
            <a:r>
              <a:rPr lang="en-US" sz="3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3: </a:t>
            </a:r>
            <a:r>
              <a:rPr lang="en-US" sz="3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Từ</a:t>
            </a:r>
            <a:r>
              <a:rPr lang="en-US" sz="3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3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Bắc</a:t>
            </a:r>
            <a:r>
              <a:rPr lang="en-US" sz="3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3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vào</a:t>
            </a:r>
            <a:r>
              <a:rPr lang="en-US" sz="3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Nam </a:t>
            </a:r>
            <a:r>
              <a:rPr lang="en-US" sz="3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chiều</a:t>
            </a:r>
            <a:r>
              <a:rPr lang="en-US" sz="3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3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dài</a:t>
            </a:r>
            <a:r>
              <a:rPr lang="en-US" sz="3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3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của</a:t>
            </a:r>
            <a:r>
              <a:rPr lang="en-US" sz="3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3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nước</a:t>
            </a:r>
            <a:r>
              <a:rPr lang="en-US" sz="3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ta </a:t>
            </a:r>
            <a:r>
              <a:rPr lang="en-US" sz="3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là</a:t>
            </a:r>
            <a:r>
              <a:rPr lang="en-US" sz="3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:</a:t>
            </a:r>
            <a:r>
              <a:rPr lang="en-US" sz="3000" b="1" dirty="0"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	</a:t>
            </a:r>
          </a:p>
          <a:p>
            <a:r>
              <a:rPr lang="en-US" sz="3000" b="1" dirty="0"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			</a:t>
            </a:r>
            <a:endParaRPr lang="en-US" sz="3000" dirty="0"/>
          </a:p>
        </p:txBody>
      </p:sp>
      <p:sp>
        <p:nvSpPr>
          <p:cNvPr id="4" name="Rectangle 40"/>
          <p:cNvSpPr>
            <a:spLocks noChangeArrowheads="1"/>
          </p:cNvSpPr>
          <p:nvPr/>
        </p:nvSpPr>
        <p:spPr bwMode="auto">
          <a:xfrm>
            <a:off x="3048000" y="2438400"/>
            <a:ext cx="42672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A. 1650 Km</a:t>
            </a:r>
          </a:p>
        </p:txBody>
      </p:sp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3048000" y="4648200"/>
            <a:ext cx="42672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C. 1065 Km</a:t>
            </a:r>
          </a:p>
        </p:txBody>
      </p:sp>
      <p:sp>
        <p:nvSpPr>
          <p:cNvPr id="6" name="Rectangle 42"/>
          <p:cNvSpPr>
            <a:spLocks noChangeArrowheads="1"/>
          </p:cNvSpPr>
          <p:nvPr/>
        </p:nvSpPr>
        <p:spPr bwMode="auto">
          <a:xfrm>
            <a:off x="3048000" y="3581400"/>
            <a:ext cx="42672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B. 1560 Km</a:t>
            </a:r>
          </a:p>
        </p:txBody>
      </p:sp>
      <p:sp>
        <p:nvSpPr>
          <p:cNvPr id="7" name="Rectangle 43"/>
          <p:cNvSpPr>
            <a:spLocks noChangeArrowheads="1"/>
          </p:cNvSpPr>
          <p:nvPr/>
        </p:nvSpPr>
        <p:spPr bwMode="auto">
          <a:xfrm>
            <a:off x="3048000" y="5715000"/>
            <a:ext cx="42672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D. 1056 Km</a:t>
            </a:r>
          </a:p>
        </p:txBody>
      </p:sp>
    </p:spTree>
    <p:extLst>
      <p:ext uri="{BB962C8B-B14F-4D97-AF65-F5344CB8AC3E}">
        <p14:creationId xmlns:p14="http://schemas.microsoft.com/office/powerpoint/2010/main" val="341732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061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0" name="Picture 4" descr="luoc do song ngoi viet nam">
            <a:extLst>
              <a:ext uri="{FF2B5EF4-FFF2-40B4-BE49-F238E27FC236}">
                <a16:creationId xmlns:a16="http://schemas.microsoft.com/office/drawing/2014/main" id="{8D5F2970-AE3E-4D58-9F79-4B49E85DD8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5" y="0"/>
            <a:ext cx="9067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2" name="Picture 6">
            <a:extLst>
              <a:ext uri="{FF2B5EF4-FFF2-40B4-BE49-F238E27FC236}">
                <a16:creationId xmlns:a16="http://schemas.microsoft.com/office/drawing/2014/main" id="{4D366970-2861-486C-8F0A-03F2E1FE9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09800"/>
            <a:ext cx="1450975" cy="375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310" name="Line 30">
            <a:extLst>
              <a:ext uri="{FF2B5EF4-FFF2-40B4-BE49-F238E27FC236}">
                <a16:creationId xmlns:a16="http://schemas.microsoft.com/office/drawing/2014/main" id="{B82219B8-7B24-4E20-8451-97FFD3B7B8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071" y="0"/>
            <a:ext cx="44848" cy="685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7311" name="Text Box 31">
            <a:extLst>
              <a:ext uri="{FF2B5EF4-FFF2-40B4-BE49-F238E27FC236}">
                <a16:creationId xmlns:a16="http://schemas.microsoft.com/office/drawing/2014/main" id="{3091B8E0-7DAF-43B8-A253-E3C68583D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7071" y="2895600"/>
            <a:ext cx="1905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1650 km</a:t>
            </a:r>
          </a:p>
        </p:txBody>
      </p:sp>
      <p:sp>
        <p:nvSpPr>
          <p:cNvPr id="97312" name="Line 32">
            <a:extLst>
              <a:ext uri="{FF2B5EF4-FFF2-40B4-BE49-F238E27FC236}">
                <a16:creationId xmlns:a16="http://schemas.microsoft.com/office/drawing/2014/main" id="{4798C4AA-3F17-43D3-A18B-273F522AEE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86524" y="2819400"/>
            <a:ext cx="275876" cy="152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7313" name="Text Box 33">
            <a:extLst>
              <a:ext uri="{FF2B5EF4-FFF2-40B4-BE49-F238E27FC236}">
                <a16:creationId xmlns:a16="http://schemas.microsoft.com/office/drawing/2014/main" id="{3873149C-C841-4853-BFDC-FABDC4DE8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1925" y="2310825"/>
            <a:ext cx="3433114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Đồng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Hới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&lt;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50 km</a:t>
            </a:r>
          </a:p>
        </p:txBody>
      </p:sp>
    </p:spTree>
    <p:extLst>
      <p:ext uri="{BB962C8B-B14F-4D97-AF65-F5344CB8AC3E}">
        <p14:creationId xmlns:p14="http://schemas.microsoft.com/office/powerpoint/2010/main" val="33551198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97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97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97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97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7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7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7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97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11" grpId="0"/>
      <p:bldP spid="973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4"/>
          <p:cNvSpPr txBox="1">
            <a:spLocks noChangeArrowheads="1"/>
          </p:cNvSpPr>
          <p:nvPr/>
        </p:nvSpPr>
        <p:spPr bwMode="auto">
          <a:xfrm>
            <a:off x="228600" y="964049"/>
            <a:ext cx="8229600" cy="11695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b="1" dirty="0" err="1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Câu</a:t>
            </a:r>
            <a:r>
              <a:rPr lang="en-US" sz="4000" b="1" dirty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 3: </a:t>
            </a:r>
            <a:r>
              <a:rPr lang="en-US" sz="4000" b="1" dirty="0" err="1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Diện</a:t>
            </a:r>
            <a:r>
              <a:rPr lang="en-US" sz="4000" b="1" dirty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tích</a:t>
            </a:r>
            <a:r>
              <a:rPr lang="en-US" sz="4000" b="1" dirty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nước</a:t>
            </a:r>
            <a:r>
              <a:rPr lang="en-US" sz="4000" b="1" dirty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ta</a:t>
            </a:r>
            <a:r>
              <a:rPr lang="en-US" sz="4000" b="1" dirty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là</a:t>
            </a:r>
            <a:r>
              <a:rPr lang="en-US" sz="4000" b="1" dirty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	</a:t>
            </a:r>
          </a:p>
          <a:p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			</a:t>
            </a:r>
            <a:endParaRPr lang="en-US" sz="3000" b="1" dirty="0">
              <a:solidFill>
                <a:srgbClr val="000000"/>
              </a:solidFill>
            </a:endParaRPr>
          </a:p>
        </p:txBody>
      </p:sp>
      <p:sp>
        <p:nvSpPr>
          <p:cNvPr id="4" name="Rectangle 40"/>
          <p:cNvSpPr>
            <a:spLocks noChangeArrowheads="1"/>
          </p:cNvSpPr>
          <p:nvPr/>
        </p:nvSpPr>
        <p:spPr bwMode="auto">
          <a:xfrm>
            <a:off x="1905000" y="3124200"/>
            <a:ext cx="42672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B. 330 000 Km</a:t>
            </a:r>
            <a:r>
              <a:rPr lang="en-US" sz="3400" b="1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1905000" y="4191000"/>
            <a:ext cx="42672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C. 303 000 Km</a:t>
            </a:r>
            <a:r>
              <a:rPr lang="en-US" sz="3400" b="1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2"/>
          <p:cNvSpPr>
            <a:spLocks noChangeArrowheads="1"/>
          </p:cNvSpPr>
          <p:nvPr/>
        </p:nvSpPr>
        <p:spPr bwMode="auto">
          <a:xfrm>
            <a:off x="1905000" y="2057400"/>
            <a:ext cx="42672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333 000 Km</a:t>
            </a:r>
            <a:r>
              <a:rPr lang="en-US" sz="3600" b="1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43"/>
          <p:cNvSpPr>
            <a:spLocks noChangeArrowheads="1"/>
          </p:cNvSpPr>
          <p:nvPr/>
        </p:nvSpPr>
        <p:spPr bwMode="auto">
          <a:xfrm>
            <a:off x="1905000" y="5257800"/>
            <a:ext cx="42672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D. 333 300 Km</a:t>
            </a:r>
            <a:r>
              <a:rPr lang="en-US" sz="3400" b="1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061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4"/>
          <p:cNvSpPr txBox="1">
            <a:spLocks noChangeArrowheads="1"/>
          </p:cNvSpPr>
          <p:nvPr/>
        </p:nvSpPr>
        <p:spPr bwMode="auto">
          <a:xfrm>
            <a:off x="342900" y="152400"/>
            <a:ext cx="876300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000" b="1" dirty="0" err="1" smtClean="0">
                <a:solidFill>
                  <a:srgbClr val="0000FF"/>
                </a:solidFill>
                <a:cs typeface="Times New Roman" pitchFamily="18" charset="0"/>
                <a:sym typeface="Wingdings 2" pitchFamily="18" charset="2"/>
              </a:rPr>
              <a:t>Câu</a:t>
            </a:r>
            <a:r>
              <a:rPr lang="en-US" sz="4000" b="1" dirty="0" smtClean="0">
                <a:solidFill>
                  <a:srgbClr val="0000FF"/>
                </a:solidFill>
                <a:cs typeface="Times New Roman" pitchFamily="18" charset="0"/>
                <a:sym typeface="Wingdings 2" pitchFamily="18" charset="2"/>
              </a:rPr>
              <a:t> 3: </a:t>
            </a:r>
            <a:r>
              <a:rPr lang="en-US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Nêu</a:t>
            </a: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tên</a:t>
            </a: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một</a:t>
            </a: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</a:t>
            </a: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đảo</a:t>
            </a: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và</a:t>
            </a: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quần</a:t>
            </a: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đảo</a:t>
            </a: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ở </a:t>
            </a:r>
            <a:r>
              <a:rPr lang="en-US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nước</a:t>
            </a: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ta. </a:t>
            </a:r>
            <a:endParaRPr lang="en-US" sz="40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8" name="Text Box 34"/>
          <p:cNvSpPr txBox="1">
            <a:spLocks noChangeArrowheads="1"/>
          </p:cNvSpPr>
          <p:nvPr/>
        </p:nvSpPr>
        <p:spPr bwMode="auto">
          <a:xfrm>
            <a:off x="381000" y="1828800"/>
            <a:ext cx="8077200" cy="31700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71500" indent="-571500" eaLnBrk="1" hangingPunct="1">
              <a:buFontTx/>
              <a:buChar char="-"/>
              <a:defRPr/>
            </a:pPr>
            <a:r>
              <a:rPr lang="en-US" sz="4000" b="1" dirty="0" err="1" smtClean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Quần</a:t>
            </a:r>
            <a:r>
              <a:rPr lang="en-US" sz="4000" b="1" dirty="0" smtClean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đảo</a:t>
            </a:r>
            <a:r>
              <a:rPr lang="en-US" sz="4000" b="1" dirty="0" smtClean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Hoàng</a:t>
            </a:r>
            <a:r>
              <a:rPr lang="en-US" sz="4000" b="1" dirty="0" smtClean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 Sa, </a:t>
            </a:r>
            <a:r>
              <a:rPr lang="en-US" sz="4000" b="1" dirty="0" err="1" smtClean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quần</a:t>
            </a:r>
            <a:r>
              <a:rPr lang="en-US" sz="4000" b="1" dirty="0" smtClean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đảo</a:t>
            </a:r>
            <a:r>
              <a:rPr lang="en-US" sz="4000" b="1" dirty="0" smtClean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Trường</a:t>
            </a:r>
            <a:r>
              <a:rPr lang="en-US" sz="4000" b="1" dirty="0" smtClean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 Sa, </a:t>
            </a:r>
            <a:r>
              <a:rPr lang="en-US" sz="4000" b="1" dirty="0" err="1" smtClean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quần</a:t>
            </a:r>
            <a:r>
              <a:rPr lang="en-US" sz="4000" b="1" dirty="0" smtClean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đảo</a:t>
            </a:r>
            <a:r>
              <a:rPr lang="en-US" sz="4000" b="1" dirty="0" smtClean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Côn</a:t>
            </a:r>
            <a:r>
              <a:rPr lang="en-US" sz="4000" b="1" dirty="0" smtClean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Sơn</a:t>
            </a:r>
            <a:r>
              <a:rPr lang="en-US" sz="4000" b="1" dirty="0" smtClean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…</a:t>
            </a:r>
          </a:p>
          <a:p>
            <a:pPr marL="571500" indent="-571500" eaLnBrk="1" hangingPunct="1">
              <a:buFontTx/>
              <a:buChar char="-"/>
              <a:defRPr/>
            </a:pPr>
            <a:endParaRPr lang="en-US" sz="4000" b="1" dirty="0" smtClean="0">
              <a:solidFill>
                <a:srgbClr val="000000"/>
              </a:solidFill>
              <a:cs typeface="Times New Roman" pitchFamily="18" charset="0"/>
              <a:sym typeface="Wingdings 2" pitchFamily="18" charset="2"/>
            </a:endParaRPr>
          </a:p>
          <a:p>
            <a:pPr eaLnBrk="1" hangingPunct="1">
              <a:defRPr/>
            </a:pPr>
            <a:r>
              <a:rPr lang="en-US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  <a:sym typeface="Wingdings 2" pitchFamily="18" charset="2"/>
              </a:rPr>
              <a:t>-    </a:t>
            </a:r>
            <a:r>
              <a:rPr lang="en-US" sz="4000" b="1" dirty="0" err="1" smtClean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Đảo</a:t>
            </a:r>
            <a:r>
              <a:rPr lang="en-US" sz="4000" b="1" dirty="0" smtClean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Cát</a:t>
            </a:r>
            <a:r>
              <a:rPr lang="en-US" sz="4000" b="1" dirty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Bà</a:t>
            </a:r>
            <a:r>
              <a:rPr lang="en-US" sz="4000" b="1" dirty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, </a:t>
            </a:r>
            <a:r>
              <a:rPr lang="en-US" sz="4000" b="1" dirty="0" err="1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đảo</a:t>
            </a:r>
            <a:r>
              <a:rPr lang="en-US" sz="4000" b="1" dirty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Bạch</a:t>
            </a:r>
            <a:r>
              <a:rPr lang="en-US" sz="4000" b="1" dirty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 Long </a:t>
            </a:r>
            <a:r>
              <a:rPr lang="en-US" sz="4000" b="1" dirty="0" err="1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Vĩ</a:t>
            </a:r>
            <a:r>
              <a:rPr lang="en-US" sz="4000" b="1" dirty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, </a:t>
            </a:r>
            <a:r>
              <a:rPr lang="en-US" sz="4000" b="1" dirty="0" err="1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đảo</a:t>
            </a:r>
            <a:r>
              <a:rPr lang="en-US" sz="4000" b="1" dirty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Phú</a:t>
            </a:r>
            <a:r>
              <a:rPr lang="en-US" sz="4000" b="1" dirty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Quốc</a:t>
            </a:r>
            <a:r>
              <a:rPr lang="en-US" sz="4000" b="1" dirty="0">
                <a:solidFill>
                  <a:srgbClr val="000000"/>
                </a:solidFill>
                <a:cs typeface="Times New Roman" pitchFamily="18" charset="0"/>
                <a:sym typeface="Wingdings 2" pitchFamily="18" charset="2"/>
              </a:rPr>
              <a:t>…</a:t>
            </a:r>
            <a:endParaRPr lang="en-US" sz="40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9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7235" y="435114"/>
            <a:ext cx="45499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E62E846-92B7-42F0-B1C7-0B135B8ED8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9144000" cy="687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27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1452</TotalTime>
  <Words>1108</Words>
  <Application>Microsoft Office PowerPoint</Application>
  <PresentationFormat>On-screen Show (4:3)</PresentationFormat>
  <Paragraphs>162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Times New Roman</vt:lpstr>
      <vt:lpstr>Verdana</vt:lpstr>
      <vt:lpstr>Wingdings</vt:lpstr>
      <vt:lpstr>Wingdings 2</vt:lpstr>
      <vt:lpstr>Balloons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eProPC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ms hong</cp:lastModifiedBy>
  <cp:revision>45</cp:revision>
  <dcterms:created xsi:type="dcterms:W3CDTF">2008-09-22T10:27:53Z</dcterms:created>
  <dcterms:modified xsi:type="dcterms:W3CDTF">2022-09-15T08:11:26Z</dcterms:modified>
</cp:coreProperties>
</file>